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2" r:id="rId3"/>
    <p:sldId id="260" r:id="rId4"/>
  </p:sldIdLst>
  <p:sldSz cx="13716000" cy="9144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ychowski, Maura" initials="WM" lastIdx="3" clrIdx="0">
    <p:extLst>
      <p:ext uri="{19B8F6BF-5375-455C-9EA6-DF929625EA0E}">
        <p15:presenceInfo xmlns:p15="http://schemas.microsoft.com/office/powerpoint/2012/main" userId="S-1-5-21-1139172146-395212898-1246845465-1246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3"/>
    <p:restoredTop sz="94643"/>
  </p:normalViewPr>
  <p:slideViewPr>
    <p:cSldViewPr snapToGrid="0" showGuides="1">
      <p:cViewPr varScale="1">
        <p:scale>
          <a:sx n="82" d="100"/>
          <a:sy n="82" d="100"/>
        </p:scale>
        <p:origin x="1584" y="102"/>
      </p:cViewPr>
      <p:guideLst>
        <p:guide orient="horz" pos="28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7B9233-9C66-49D2-B296-4680CE28216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ADE2BF-D611-4C28-85CC-45DABB4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7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496484"/>
            <a:ext cx="116586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802717"/>
            <a:ext cx="10287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486834"/>
            <a:ext cx="2957513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486834"/>
            <a:ext cx="8701088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3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279653"/>
            <a:ext cx="1183005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6119286"/>
            <a:ext cx="1183005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434167"/>
            <a:ext cx="58293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434167"/>
            <a:ext cx="58293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86836"/>
            <a:ext cx="1183005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241551"/>
            <a:ext cx="5802510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3340100"/>
            <a:ext cx="5802510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241551"/>
            <a:ext cx="58310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3340100"/>
            <a:ext cx="58310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8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09600"/>
            <a:ext cx="442376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316569"/>
            <a:ext cx="6943725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743200"/>
            <a:ext cx="442376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09600"/>
            <a:ext cx="442376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316569"/>
            <a:ext cx="6943725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743200"/>
            <a:ext cx="442376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3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86836"/>
            <a:ext cx="1183005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434167"/>
            <a:ext cx="1183005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A788-9F02-4271-B07C-646D308E3B3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8475136"/>
            <a:ext cx="4629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1AAEC-67A0-48D8-8CF4-9896142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6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CAEEB7B-6803-4DC8-AE56-558BDF7AAEA7}"/>
              </a:ext>
            </a:extLst>
          </p:cNvPr>
          <p:cNvSpPr/>
          <p:nvPr/>
        </p:nvSpPr>
        <p:spPr>
          <a:xfrm>
            <a:off x="5807392" y="698009"/>
            <a:ext cx="2656248" cy="4804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floor patient</a:t>
            </a:r>
          </a:p>
          <a:p>
            <a:pPr algn="ctr">
              <a:spcAft>
                <a:spcPts val="300"/>
              </a:spcAft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oderately ill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w/ COVID-19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A230B1B-0891-4832-B0C2-4EA34BFE8C79}"/>
              </a:ext>
            </a:extLst>
          </p:cNvPr>
          <p:cNvCxnSpPr>
            <a:cxnSpLocks/>
          </p:cNvCxnSpPr>
          <p:nvPr/>
        </p:nvCxnSpPr>
        <p:spPr>
          <a:xfrm>
            <a:off x="7179033" y="1178439"/>
            <a:ext cx="0" cy="458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BB498493-FF1A-4375-A39A-0A29B8E0137D}"/>
              </a:ext>
            </a:extLst>
          </p:cNvPr>
          <p:cNvSpPr/>
          <p:nvPr/>
        </p:nvSpPr>
        <p:spPr>
          <a:xfrm>
            <a:off x="5361190" y="1627724"/>
            <a:ext cx="3640940" cy="4846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 D-Dimer within 24 hrs. 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presentation</a:t>
            </a:r>
            <a:r>
              <a:rPr lang="en-US" sz="13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US" sz="1300" dirty="0" smtClean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(do not trend)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230B1B-0891-4832-B0C2-4EA34BFE8C79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flipH="1">
            <a:off x="5151347" y="2112386"/>
            <a:ext cx="2030313" cy="412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7AFB74-AD61-4934-BC75-379C4E55BD91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>
            <a:off x="7181660" y="2112386"/>
            <a:ext cx="2123467" cy="3920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632BF160-A06C-43A8-8259-7ADECBF9648F}"/>
              </a:ext>
            </a:extLst>
          </p:cNvPr>
          <p:cNvSpPr/>
          <p:nvPr/>
        </p:nvSpPr>
        <p:spPr>
          <a:xfrm>
            <a:off x="4501050" y="2524565"/>
            <a:ext cx="1300594" cy="2177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 1500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AE281471-884D-4ECB-A1BB-7815CB819E28}"/>
              </a:ext>
            </a:extLst>
          </p:cNvPr>
          <p:cNvSpPr/>
          <p:nvPr/>
        </p:nvSpPr>
        <p:spPr>
          <a:xfrm>
            <a:off x="8612767" y="2504468"/>
            <a:ext cx="1384720" cy="255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 1500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EB4A740-820D-4017-BE9A-AE0AE708409F}"/>
              </a:ext>
            </a:extLst>
          </p:cNvPr>
          <p:cNvSpPr/>
          <p:nvPr/>
        </p:nvSpPr>
        <p:spPr>
          <a:xfrm>
            <a:off x="4313170" y="3105086"/>
            <a:ext cx="1702330" cy="85865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patient have any full dose exclusions?</a:t>
            </a:r>
            <a:r>
              <a:rPr lang="en-US" sz="13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2">
            <a:extLst>
              <a:ext uri="{FF2B5EF4-FFF2-40B4-BE49-F238E27FC236}">
                <a16:creationId xmlns:a16="http://schemas.microsoft.com/office/drawing/2014/main" id="{186905AA-C399-48E1-9544-F83D0010A281}"/>
              </a:ext>
            </a:extLst>
          </p:cNvPr>
          <p:cNvSpPr/>
          <p:nvPr/>
        </p:nvSpPr>
        <p:spPr>
          <a:xfrm>
            <a:off x="2017095" y="4468525"/>
            <a:ext cx="3539813" cy="166402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empiric full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 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anticoagulation w/ enoxaparin:</a:t>
            </a:r>
          </a:p>
          <a:p>
            <a:pPr algn="ctr"/>
            <a:r>
              <a:rPr lang="en-US" sz="13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&gt; 60 mL/min: 1 mg/kg q12h</a:t>
            </a:r>
          </a:p>
          <a:p>
            <a:pPr algn="ctr"/>
            <a:r>
              <a:rPr lang="en-US" sz="13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30-60 mL/min: 0.85 mg/kg q12h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300" i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BMI &gt; 40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3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&gt; 60 mL/min, 0.85 mg/kg every 12 hours</a:t>
            </a:r>
          </a:p>
          <a:p>
            <a:pPr algn="ctr"/>
            <a:r>
              <a:rPr lang="en-US" sz="13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30-60 mL/min: contact ACT or pharmacy)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0">
            <a:extLst>
              <a:ext uri="{FF2B5EF4-FFF2-40B4-BE49-F238E27FC236}">
                <a16:creationId xmlns:a16="http://schemas.microsoft.com/office/drawing/2014/main" id="{88BD5773-8D1F-4F51-B84B-1C297F37F3DB}"/>
              </a:ext>
            </a:extLst>
          </p:cNvPr>
          <p:cNvSpPr/>
          <p:nvPr/>
        </p:nvSpPr>
        <p:spPr>
          <a:xfrm>
            <a:off x="6119928" y="6144115"/>
            <a:ext cx="1850180" cy="15943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Intermediate dose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VTE 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prophylaxis: </a:t>
            </a:r>
            <a:r>
              <a:rPr lang="en-US" sz="13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≥ 30 mL/min: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Enoxaparin 0.5 mg/kg twice daily</a:t>
            </a:r>
          </a:p>
          <a:p>
            <a:pPr algn="ctr"/>
            <a:r>
              <a:rPr lang="en-US" sz="13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&lt; 30 mL/min: SUH</a:t>
            </a:r>
            <a:r>
              <a:rPr lang="en-US" sz="13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7957058" y="3109050"/>
            <a:ext cx="2705247" cy="11193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 low dose VTE prophylaxis:</a:t>
            </a:r>
          </a:p>
          <a:p>
            <a:pPr algn="ctr"/>
            <a:r>
              <a:rPr lang="en-US" sz="13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≥30 mL/min: enoxaparin</a:t>
            </a:r>
            <a:r>
              <a:rPr lang="en-US" sz="13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US" sz="13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3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&lt; 30 mL/min: SUH</a:t>
            </a:r>
            <a:r>
              <a:rPr lang="en-US" sz="13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21">
            <a:extLst>
              <a:ext uri="{FF2B5EF4-FFF2-40B4-BE49-F238E27FC236}">
                <a16:creationId xmlns:a16="http://schemas.microsoft.com/office/drawing/2014/main" id="{9852B3F7-443C-4B72-ADD5-DE791F85679E}"/>
              </a:ext>
            </a:extLst>
          </p:cNvPr>
          <p:cNvSpPr/>
          <p:nvPr/>
        </p:nvSpPr>
        <p:spPr>
          <a:xfrm>
            <a:off x="5801644" y="4468263"/>
            <a:ext cx="1722297" cy="82343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patient have any intermediate dose exclusions?</a:t>
            </a:r>
            <a:r>
              <a:rPr lang="en-US" sz="13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139" y="3800092"/>
            <a:ext cx="1803161" cy="1569660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Proceed with imaging if clinical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suspicion for VTE: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New unexplained or persistent hypoxemia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Unilateral leg symptoms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11244649" y="1022645"/>
            <a:ext cx="2423021" cy="1384995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 low dose enoxaparin when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CrCl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≥ 30 mL/min: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60 kg: 30 mg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61-100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40 mg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101-140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60 mg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141 -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40 mg twice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60 mg twice daily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16" idx="2"/>
            <a:endCxn id="29" idx="0"/>
          </p:cNvCxnSpPr>
          <p:nvPr/>
        </p:nvCxnSpPr>
        <p:spPr>
          <a:xfrm>
            <a:off x="9305127" y="2759540"/>
            <a:ext cx="4555" cy="349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32" idx="2"/>
            <a:endCxn id="28" idx="0"/>
          </p:cNvCxnSpPr>
          <p:nvPr/>
        </p:nvCxnSpPr>
        <p:spPr>
          <a:xfrm>
            <a:off x="6662793" y="5291698"/>
            <a:ext cx="382225" cy="8524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364A69C3-4240-B145-BD89-A05564169B29}"/>
              </a:ext>
            </a:extLst>
          </p:cNvPr>
          <p:cNvSpPr txBox="1"/>
          <p:nvPr/>
        </p:nvSpPr>
        <p:spPr>
          <a:xfrm>
            <a:off x="11399744" y="5631623"/>
            <a:ext cx="2157993" cy="18158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For post-discharge </a:t>
            </a:r>
            <a:r>
              <a:rPr lang="en-US" sz="1400" dirty="0" err="1" smtClean="0">
                <a:solidFill>
                  <a:schemeClr val="bg1"/>
                </a:solidFill>
              </a:rPr>
              <a:t>thromboprophylaxis</a:t>
            </a:r>
            <a:r>
              <a:rPr lang="en-US" sz="1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Consider </a:t>
            </a:r>
            <a:r>
              <a:rPr lang="en-US" sz="1400" dirty="0" err="1" smtClean="0">
                <a:solidFill>
                  <a:schemeClr val="bg1"/>
                </a:solidFill>
              </a:rPr>
              <a:t>rivaroxaban</a:t>
            </a:r>
            <a:r>
              <a:rPr lang="en-US" sz="1400" dirty="0" smtClean="0">
                <a:solidFill>
                  <a:schemeClr val="bg1"/>
                </a:solidFill>
              </a:rPr>
              <a:t> 10 mg once daily x 5 weeks if IMPROVE SCORE ≥ 4 or 2-3 with a D-dimer &gt; 500 ng/mL (see slide #3 for details)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0" y="0"/>
            <a:ext cx="1694815" cy="48514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05740" tIns="102871" rIns="205740" bIns="10287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-15244" y="480837"/>
            <a:ext cx="383286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05740" tIns="102871" rIns="205740" bIns="1028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ANTICOAGULATION </a:t>
            </a:r>
            <a:r>
              <a:rPr lang="en-US" sz="1800" b="1" kern="1200" dirty="0" smtClean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21865" y="1657"/>
            <a:ext cx="6394135" cy="4657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All admitted patients receive thromboprophylaxis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UNLESS bleeding </a:t>
            </a:r>
            <a:r>
              <a:rPr lang="en-US" sz="1600" b="1" kern="1200" dirty="0" smtClean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contraindications and/or platelet count &lt; 25K</a:t>
            </a:r>
            <a:endParaRPr lang="en-US" sz="1600" b="1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A230B1B-0891-4832-B0C2-4EA34BFE8C79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>
            <a:off x="5151347" y="2742340"/>
            <a:ext cx="12988" cy="3627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B9DC533-DEEB-2C48-B89E-FF64679C7D74}"/>
              </a:ext>
            </a:extLst>
          </p:cNvPr>
          <p:cNvSpPr txBox="1"/>
          <p:nvPr/>
        </p:nvSpPr>
        <p:spPr>
          <a:xfrm>
            <a:off x="63218" y="1685414"/>
            <a:ext cx="2426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Abbreviations:                           VTE: venous thrombotic event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CrCl: Creatinine Clearance, SUH: subcutaneous unfractionated heparin,</a:t>
            </a: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PC: platelet count,</a:t>
            </a: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SCDs: sequential compression devices,</a:t>
            </a: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ACT: anticoagulation stewardship</a:t>
            </a:r>
            <a:endParaRPr lang="en-US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10982056" y="2574968"/>
            <a:ext cx="2681788" cy="1384995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 low dose SUH when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CrCl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&lt; 30 mL/min: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&lt;30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2,500 units every 12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30-60 kg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5,000 units every 12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60-100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5,000 units every 8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101-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160 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7,500 units every 8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&gt;160 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10,000 units every 8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10872377" y="4149929"/>
            <a:ext cx="2803827" cy="1200329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 dose SUH when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CrCl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&lt; 30 mL/min: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&lt;60 kg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5,000 units every 8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60-100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7,500 units every 8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101-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160 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10,000 units every 8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&gt;160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kg: contact ACT or pharmacy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4BE7E5B-C73E-9448-BF02-F60F3796E85D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 flipH="1">
            <a:off x="3787002" y="3963736"/>
            <a:ext cx="1377333" cy="504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ounded Rectangle 8">
            <a:extLst>
              <a:ext uri="{FF2B5EF4-FFF2-40B4-BE49-F238E27FC236}">
                <a16:creationId xmlns:a16="http://schemas.microsoft.com/office/drawing/2014/main" id="{AE281471-884D-4ECB-A1BB-7815CB819E28}"/>
              </a:ext>
            </a:extLst>
          </p:cNvPr>
          <p:cNvSpPr/>
          <p:nvPr/>
        </p:nvSpPr>
        <p:spPr>
          <a:xfrm>
            <a:off x="8222569" y="6167913"/>
            <a:ext cx="2867409" cy="13989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only exclusion criteria met is bleeding w/in last 30 days or treatment with non-invasive positive pressure ventilation, consider standard low dose VTE prophylaxis</a:t>
            </a:r>
            <a:r>
              <a:rPr lang="en-US" sz="13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5,6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A230B1B-0891-4832-B0C2-4EA34BFE8C79}"/>
              </a:ext>
            </a:extLst>
          </p:cNvPr>
          <p:cNvCxnSpPr>
            <a:cxnSpLocks/>
            <a:stCxn id="19" idx="2"/>
            <a:endCxn id="32" idx="0"/>
          </p:cNvCxnSpPr>
          <p:nvPr/>
        </p:nvCxnSpPr>
        <p:spPr>
          <a:xfrm>
            <a:off x="5164335" y="3963736"/>
            <a:ext cx="1498458" cy="504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A230B1B-0891-4832-B0C2-4EA34BFE8C79}"/>
              </a:ext>
            </a:extLst>
          </p:cNvPr>
          <p:cNvCxnSpPr>
            <a:cxnSpLocks/>
            <a:stCxn id="32" idx="2"/>
            <a:endCxn id="68" idx="0"/>
          </p:cNvCxnSpPr>
          <p:nvPr/>
        </p:nvCxnSpPr>
        <p:spPr>
          <a:xfrm>
            <a:off x="6662793" y="5291698"/>
            <a:ext cx="2993481" cy="876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961626" y="4029209"/>
            <a:ext cx="38023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No</a:t>
            </a:r>
            <a:endParaRPr lang="en-US" sz="1300" dirty="0"/>
          </a:p>
        </p:txBody>
      </p:sp>
      <p:sp>
        <p:nvSpPr>
          <p:cNvPr id="92" name="TextBox 91"/>
          <p:cNvSpPr txBox="1"/>
          <p:nvPr/>
        </p:nvSpPr>
        <p:spPr>
          <a:xfrm>
            <a:off x="6000853" y="4037248"/>
            <a:ext cx="40350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Yes</a:t>
            </a:r>
            <a:endParaRPr lang="en-US" sz="13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876366" y="5422985"/>
            <a:ext cx="40350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Yes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81998" y="5608817"/>
            <a:ext cx="38023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No</a:t>
            </a:r>
            <a:endParaRPr lang="en-US" sz="13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73746" y="6217430"/>
            <a:ext cx="5727898" cy="1569660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Full dose exclusions: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Pregnancy				8.  Known bleeding within last 30 days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PC less than 50K	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requiring ER presentation or 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Hemoglobin less than 10 g/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admission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Dual antiplatelet therapy		9.  Treated with non-invasive positive</a:t>
            </a:r>
          </a:p>
          <a:p>
            <a:pPr marL="228600" indent="-228600">
              <a:buAutoNum type="arabicPeriod"/>
            </a:pP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CrCl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less than 30 mL/min	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pressure ventilation at the time of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Age ≥ 85	 				     screening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Known bleeding disorder history              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73747" y="7839472"/>
            <a:ext cx="5727898" cy="1200329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Intermediate dose exclusions:		 	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PC less than 25K			      5.  Treated with non-invasive positive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Hemoglobin less than 8 g/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		           pressure ventilation at the time of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Known bleeding disorder history                   screening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Known bleeding within last 30 days 	     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requiring ER presentation or admission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68" idx="2"/>
            <a:endCxn id="51" idx="0"/>
          </p:cNvCxnSpPr>
          <p:nvPr/>
        </p:nvCxnSpPr>
        <p:spPr>
          <a:xfrm flipH="1">
            <a:off x="9654834" y="7566813"/>
            <a:ext cx="1440" cy="2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ounded Rectangle 8">
            <a:extLst>
              <a:ext uri="{FF2B5EF4-FFF2-40B4-BE49-F238E27FC236}">
                <a16:creationId xmlns:a16="http://schemas.microsoft.com/office/drawing/2014/main" id="{AE281471-884D-4ECB-A1BB-7815CB819E28}"/>
              </a:ext>
            </a:extLst>
          </p:cNvPr>
          <p:cNvSpPr/>
          <p:nvPr/>
        </p:nvSpPr>
        <p:spPr>
          <a:xfrm>
            <a:off x="8374968" y="7835224"/>
            <a:ext cx="2559731" cy="1011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 less than 25K, hemoglobin &lt; 8g/</a:t>
            </a:r>
            <a:r>
              <a:rPr lang="en-US" sz="13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or known bleeding disorder history:</a:t>
            </a: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SCDs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-15244" y="947742"/>
            <a:ext cx="4493946" cy="482855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05740" tIns="102871" rIns="205740" bIns="10287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RRH General </a:t>
            </a:r>
            <a:r>
              <a:rPr lang="en-US" sz="2000" b="1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Medicine floors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2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A861E075-57A6-4804-95E2-75CC24BEE83C}"/>
              </a:ext>
            </a:extLst>
          </p:cNvPr>
          <p:cNvSpPr/>
          <p:nvPr/>
        </p:nvSpPr>
        <p:spPr>
          <a:xfrm>
            <a:off x="5370012" y="1557437"/>
            <a:ext cx="2656247" cy="4118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ICU Level of Care</a:t>
            </a:r>
          </a:p>
        </p:txBody>
      </p:sp>
      <p:sp>
        <p:nvSpPr>
          <p:cNvPr id="4" name="Rounded Rectangle 13">
            <a:extLst>
              <a:ext uri="{FF2B5EF4-FFF2-40B4-BE49-F238E27FC236}">
                <a16:creationId xmlns:a16="http://schemas.microsoft.com/office/drawing/2014/main" id="{BB498493-FF1A-4375-A39A-0A29B8E0137D}"/>
              </a:ext>
            </a:extLst>
          </p:cNvPr>
          <p:cNvSpPr/>
          <p:nvPr/>
        </p:nvSpPr>
        <p:spPr>
          <a:xfrm>
            <a:off x="4352487" y="2331491"/>
            <a:ext cx="4697506" cy="658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 bilateral lower extremity u/s</a:t>
            </a:r>
          </a:p>
          <a:p>
            <a:pPr algn="ctr"/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CTPA 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u/s neg. but PE suspected</a:t>
            </a:r>
            <a:r>
              <a: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3555853" y="3670913"/>
            <a:ext cx="1571946" cy="6212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Technically possible</a:t>
            </a:r>
          </a:p>
        </p:txBody>
      </p:sp>
      <p:sp>
        <p:nvSpPr>
          <p:cNvPr id="7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3531140" y="5158553"/>
            <a:ext cx="1655647" cy="35094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VTE Present?</a:t>
            </a:r>
          </a:p>
        </p:txBody>
      </p:sp>
      <p:sp>
        <p:nvSpPr>
          <p:cNvPr id="9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4990631" y="6345550"/>
            <a:ext cx="1050857" cy="243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0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2843117" y="6333198"/>
            <a:ext cx="1050857" cy="243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7" name="Rounded Rectangle 22">
            <a:extLst>
              <a:ext uri="{FF2B5EF4-FFF2-40B4-BE49-F238E27FC236}">
                <a16:creationId xmlns:a16="http://schemas.microsoft.com/office/drawing/2014/main" id="{186905AA-C399-48E1-9544-F83D0010A281}"/>
              </a:ext>
            </a:extLst>
          </p:cNvPr>
          <p:cNvSpPr/>
          <p:nvPr/>
        </p:nvSpPr>
        <p:spPr>
          <a:xfrm>
            <a:off x="8987019" y="7625695"/>
            <a:ext cx="1604798" cy="62355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Empiric Full dose anticoagulation</a:t>
            </a:r>
            <a:endParaRPr lang="en-US" sz="14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21">
            <a:extLst>
              <a:ext uri="{FF2B5EF4-FFF2-40B4-BE49-F238E27FC236}">
                <a16:creationId xmlns:a16="http://schemas.microsoft.com/office/drawing/2014/main" id="{9852B3F7-443C-4B72-ADD5-DE791F85679E}"/>
              </a:ext>
            </a:extLst>
          </p:cNvPr>
          <p:cNvSpPr/>
          <p:nvPr/>
        </p:nvSpPr>
        <p:spPr>
          <a:xfrm>
            <a:off x="4640728" y="7320420"/>
            <a:ext cx="1748218" cy="49269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 dose Anticoagulation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23">
            <a:extLst>
              <a:ext uri="{FF2B5EF4-FFF2-40B4-BE49-F238E27FC236}">
                <a16:creationId xmlns:a16="http://schemas.microsoft.com/office/drawing/2014/main" id="{7C7E0D5E-2031-48DB-BCF2-303C987AC0E0}"/>
              </a:ext>
            </a:extLst>
          </p:cNvPr>
          <p:cNvSpPr/>
          <p:nvPr/>
        </p:nvSpPr>
        <p:spPr>
          <a:xfrm>
            <a:off x="2409812" y="7299357"/>
            <a:ext cx="1862124" cy="66712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 low dose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VTE </a:t>
            </a:r>
            <a: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prophylaxis</a:t>
            </a:r>
            <a:r>
              <a:rPr lang="en-US" sz="14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2,3</a:t>
            </a:r>
            <a:r>
              <a:rPr lang="en-US" sz="12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>
            <a:off x="6698136" y="1969239"/>
            <a:ext cx="3104" cy="3622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158452-A3DB-4272-84B3-B209D8B85C77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4341826" y="2989876"/>
            <a:ext cx="2359414" cy="681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3158452-A3DB-4272-84B3-B209D8B85C77}"/>
              </a:ext>
            </a:extLst>
          </p:cNvPr>
          <p:cNvCxnSpPr>
            <a:cxnSpLocks/>
            <a:stCxn id="4" idx="2"/>
            <a:endCxn id="47" idx="0"/>
          </p:cNvCxnSpPr>
          <p:nvPr/>
        </p:nvCxnSpPr>
        <p:spPr>
          <a:xfrm>
            <a:off x="6701240" y="2989876"/>
            <a:ext cx="2143913" cy="6532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47" idx="2"/>
            <a:endCxn id="30" idx="0"/>
          </p:cNvCxnSpPr>
          <p:nvPr/>
        </p:nvCxnSpPr>
        <p:spPr>
          <a:xfrm>
            <a:off x="8845153" y="5113470"/>
            <a:ext cx="5193" cy="345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341826" y="4292173"/>
            <a:ext cx="17138" cy="8663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3158452-A3DB-4272-84B3-B209D8B85C77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3368546" y="5509495"/>
            <a:ext cx="990418" cy="8237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3158452-A3DB-4272-84B3-B209D8B85C77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4358964" y="5509495"/>
            <a:ext cx="1157096" cy="836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10" idx="2"/>
            <a:endCxn id="20" idx="0"/>
          </p:cNvCxnSpPr>
          <p:nvPr/>
        </p:nvCxnSpPr>
        <p:spPr>
          <a:xfrm flipH="1">
            <a:off x="3340874" y="6576255"/>
            <a:ext cx="27672" cy="723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 flipH="1">
            <a:off x="5514837" y="6588607"/>
            <a:ext cx="1223" cy="7318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Pentagon 63"/>
          <p:cNvSpPr/>
          <p:nvPr/>
        </p:nvSpPr>
        <p:spPr>
          <a:xfrm>
            <a:off x="0" y="0"/>
            <a:ext cx="1694815" cy="48514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05740" tIns="102871" rIns="205740" bIns="1028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Pentagon 64"/>
          <p:cNvSpPr/>
          <p:nvPr/>
        </p:nvSpPr>
        <p:spPr>
          <a:xfrm>
            <a:off x="0" y="478749"/>
            <a:ext cx="383286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05740" tIns="102871" rIns="205740" bIns="1028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ANTICOAGULATION </a:t>
            </a:r>
            <a:r>
              <a:rPr lang="en-US" sz="1800" b="1" kern="1200" dirty="0" smtClean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</p:txBody>
      </p:sp>
      <p:sp>
        <p:nvSpPr>
          <p:cNvPr id="66" name="Pentagon 65"/>
          <p:cNvSpPr/>
          <p:nvPr/>
        </p:nvSpPr>
        <p:spPr>
          <a:xfrm>
            <a:off x="-1" y="948510"/>
            <a:ext cx="4303060" cy="48514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05740" tIns="102871" rIns="205740" bIns="1028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RRH Critical </a:t>
            </a:r>
            <a:r>
              <a:rPr lang="en-US" sz="2000" b="1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Care Setting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9DC533-DEEB-2C48-B89E-FF64679C7D74}"/>
              </a:ext>
            </a:extLst>
          </p:cNvPr>
          <p:cNvSpPr txBox="1"/>
          <p:nvPr/>
        </p:nvSpPr>
        <p:spPr>
          <a:xfrm>
            <a:off x="111593" y="2346221"/>
            <a:ext cx="23565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Abbreviations:                           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VTE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: venous thrombotic event,                    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CTPA: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computed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tomography pulmonary angiography,    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CrCl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: Creatinine Clearance,            PE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: pulmonary embolism,        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V/Q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: ventilation/perfusion,      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VTE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: venous thrombotic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event</a:t>
            </a:r>
            <a:endParaRPr lang="en-US" sz="1200" b="1" dirty="0">
              <a:solidFill>
                <a:srgbClr val="7030A0"/>
              </a:solidFill>
            </a:endParaRPr>
          </a:p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SUH: subcutaneous unfractionated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heparin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17C41C-8FF0-0A46-B3AE-47380FDFDC07}"/>
              </a:ext>
            </a:extLst>
          </p:cNvPr>
          <p:cNvSpPr/>
          <p:nvPr/>
        </p:nvSpPr>
        <p:spPr>
          <a:xfrm>
            <a:off x="11324175" y="2914010"/>
            <a:ext cx="2255443" cy="1015663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suspicion for VTE: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New unexplained or persistent hypoxemia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Unilateral leg symptoms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ounded Rectangle 16">
            <a:extLst>
              <a:ext uri="{FF2B5EF4-FFF2-40B4-BE49-F238E27FC236}">
                <a16:creationId xmlns:a16="http://schemas.microsoft.com/office/drawing/2014/main" id="{B9D9B125-E3D2-8344-B5EA-B0C80414E235}"/>
              </a:ext>
            </a:extLst>
          </p:cNvPr>
          <p:cNvSpPr/>
          <p:nvPr/>
        </p:nvSpPr>
        <p:spPr>
          <a:xfrm>
            <a:off x="7340453" y="3643174"/>
            <a:ext cx="3009399" cy="147029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technically possible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(ultrasound equivocal because of body habitus, contraindication for 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CTPA 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PE, equiv. or high-to-intermediate probability V/Q scan) </a:t>
            </a:r>
            <a:endParaRPr lang="en-US" sz="13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awaiting imaging results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321865" y="1657"/>
            <a:ext cx="6394135" cy="4657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All admitted patients receive thromboprophylaxis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UNLESS bleeding </a:t>
            </a:r>
            <a:r>
              <a:rPr lang="en-US" sz="1600" b="1" kern="1200" dirty="0" smtClean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contraindications and/or platelet count &lt; 25K</a:t>
            </a:r>
            <a:endParaRPr lang="en-US" sz="16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11177675" y="4703815"/>
            <a:ext cx="2423021" cy="1384995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 low dose enoxaparin for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CrCl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≥ 30 mL/min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60 kg: 30 mg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61-100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40 mg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101-140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60 mg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141 -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40 mg twice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60 mg twice daily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424AF32-9F0E-F544-A3FF-5D2BA4133A71}"/>
              </a:ext>
            </a:extLst>
          </p:cNvPr>
          <p:cNvSpPr txBox="1"/>
          <p:nvPr/>
        </p:nvSpPr>
        <p:spPr>
          <a:xfrm>
            <a:off x="10789381" y="6813350"/>
            <a:ext cx="2837392" cy="1384995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 low dose SUH for when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CrCl &lt; 30 mL/min-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&lt;30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2,500 units every 12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30-60 kg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5,000 units every 12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60-100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5,000 units every 8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101-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160 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7,500 units every 8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&gt;160 kg: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10,000 units every 8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64A69C3-4240-B145-BD89-A05564169B29}"/>
              </a:ext>
            </a:extLst>
          </p:cNvPr>
          <p:cNvSpPr txBox="1"/>
          <p:nvPr/>
        </p:nvSpPr>
        <p:spPr>
          <a:xfrm>
            <a:off x="216842" y="4519511"/>
            <a:ext cx="2157993" cy="18158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For post-discharge </a:t>
            </a:r>
            <a:r>
              <a:rPr lang="en-US" sz="1400" dirty="0" err="1" smtClean="0">
                <a:solidFill>
                  <a:schemeClr val="bg1"/>
                </a:solidFill>
              </a:rPr>
              <a:t>thromboprophylaxis</a:t>
            </a:r>
            <a:r>
              <a:rPr lang="en-US" sz="1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Consider </a:t>
            </a:r>
            <a:r>
              <a:rPr lang="en-US" sz="1400" dirty="0" err="1" smtClean="0">
                <a:solidFill>
                  <a:schemeClr val="bg1"/>
                </a:solidFill>
              </a:rPr>
              <a:t>rivaroxaban</a:t>
            </a:r>
            <a:r>
              <a:rPr lang="en-US" sz="1400" dirty="0" smtClean="0">
                <a:solidFill>
                  <a:schemeClr val="bg1"/>
                </a:solidFill>
              </a:rPr>
              <a:t> 10 mg once daily x 5 weeks if IMPROVE SCORE ≥ 4 or 2-3 with a D-dimer &gt; 500 ng/mL (see slide #3 for details)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8131992" y="5459235"/>
            <a:ext cx="1436708" cy="7857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clinical suspicion for VTE?</a:t>
            </a:r>
            <a:r>
              <a:rPr lang="en-US" sz="14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30" idx="2"/>
            <a:endCxn id="51" idx="0"/>
          </p:cNvCxnSpPr>
          <p:nvPr/>
        </p:nvCxnSpPr>
        <p:spPr>
          <a:xfrm>
            <a:off x="8850346" y="6244937"/>
            <a:ext cx="932927" cy="388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56" idx="2"/>
            <a:endCxn id="50" idx="0"/>
          </p:cNvCxnSpPr>
          <p:nvPr/>
        </p:nvCxnSpPr>
        <p:spPr>
          <a:xfrm flipH="1">
            <a:off x="7987534" y="6864582"/>
            <a:ext cx="6568" cy="7222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7269180" y="7586790"/>
            <a:ext cx="1436708" cy="7857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 low dose VTE prophylaxis</a:t>
            </a:r>
            <a:r>
              <a:rPr lang="en-US" sz="14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9257844" y="6633877"/>
            <a:ext cx="1050857" cy="243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5415CE1-78C7-48E9-B4DB-29A0D987F075}"/>
              </a:ext>
            </a:extLst>
          </p:cNvPr>
          <p:cNvCxnSpPr>
            <a:cxnSpLocks/>
            <a:stCxn id="51" idx="2"/>
            <a:endCxn id="17" idx="0"/>
          </p:cNvCxnSpPr>
          <p:nvPr/>
        </p:nvCxnSpPr>
        <p:spPr>
          <a:xfrm>
            <a:off x="9783273" y="6876934"/>
            <a:ext cx="6145" cy="7487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ounded Rectangle 17">
            <a:extLst>
              <a:ext uri="{FF2B5EF4-FFF2-40B4-BE49-F238E27FC236}">
                <a16:creationId xmlns:a16="http://schemas.microsoft.com/office/drawing/2014/main" id="{9030EB2D-6312-45F9-ADDC-AA362B6030E7}"/>
              </a:ext>
            </a:extLst>
          </p:cNvPr>
          <p:cNvSpPr/>
          <p:nvPr/>
        </p:nvSpPr>
        <p:spPr>
          <a:xfrm>
            <a:off x="7468673" y="6621525"/>
            <a:ext cx="1050857" cy="243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3158452-A3DB-4272-84B3-B209D8B85C77}"/>
              </a:ext>
            </a:extLst>
          </p:cNvPr>
          <p:cNvCxnSpPr>
            <a:cxnSpLocks/>
            <a:stCxn id="30" idx="2"/>
            <a:endCxn id="56" idx="0"/>
          </p:cNvCxnSpPr>
          <p:nvPr/>
        </p:nvCxnSpPr>
        <p:spPr>
          <a:xfrm flipH="1">
            <a:off x="7994102" y="6244937"/>
            <a:ext cx="856244" cy="3765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8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504799"/>
              </p:ext>
            </p:extLst>
          </p:nvPr>
        </p:nvGraphicFramePr>
        <p:xfrm>
          <a:off x="1133690" y="3607977"/>
          <a:ext cx="4133599" cy="304719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68860">
                  <a:extLst>
                    <a:ext uri="{9D8B030D-6E8A-4147-A177-3AD203B41FA5}">
                      <a16:colId xmlns:a16="http://schemas.microsoft.com/office/drawing/2014/main" val="192237109"/>
                    </a:ext>
                  </a:extLst>
                </a:gridCol>
                <a:gridCol w="1264739">
                  <a:extLst>
                    <a:ext uri="{9D8B030D-6E8A-4147-A177-3AD203B41FA5}">
                      <a16:colId xmlns:a16="http://schemas.microsoft.com/office/drawing/2014/main" val="3784554037"/>
                    </a:ext>
                  </a:extLst>
                </a:gridCol>
              </a:tblGrid>
              <a:tr h="336062">
                <a:tc gridSpan="2">
                  <a:txBody>
                    <a:bodyPr/>
                    <a:lstStyle/>
                    <a:p>
                      <a:r>
                        <a:rPr lang="en-US" sz="1500" dirty="0" smtClean="0"/>
                        <a:t>IMPROVE</a:t>
                      </a:r>
                      <a:r>
                        <a:rPr lang="en-US" sz="1500" baseline="0" dirty="0" smtClean="0"/>
                        <a:t> risk score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01365"/>
                  </a:ext>
                </a:extLst>
              </a:tr>
              <a:tr h="35253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VTE risk factor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Points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02923"/>
                  </a:ext>
                </a:extLst>
              </a:tr>
              <a:tr h="31948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Previous VTE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10968"/>
                  </a:ext>
                </a:extLst>
              </a:tr>
              <a:tr h="32995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Known thrombophilia*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05545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Lower-limb paralysis/paresis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460866"/>
                  </a:ext>
                </a:extLst>
              </a:tr>
              <a:tr h="30792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History of cancer**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3032"/>
                  </a:ext>
                </a:extLst>
              </a:tr>
              <a:tr h="30737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Immobilization ≥ 1 day***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674953"/>
                  </a:ext>
                </a:extLst>
              </a:tr>
              <a:tr h="31783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ICU/CCU stay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116628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 &gt; 60 years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0169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67012" y="3652388"/>
            <a:ext cx="561846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*A congenital or acquired condition leading to excess risk of thrombosis (</a:t>
            </a:r>
            <a:r>
              <a:rPr lang="en-US" sz="1500" dirty="0" err="1" smtClean="0"/>
              <a:t>eg</a:t>
            </a:r>
            <a:r>
              <a:rPr lang="en-US" sz="1500" dirty="0" smtClean="0"/>
              <a:t>, Factor V Leiden, lupus anticoagulant, factor C or S deficiency</a:t>
            </a:r>
          </a:p>
          <a:p>
            <a:r>
              <a:rPr lang="en-US" sz="1500" dirty="0" smtClean="0"/>
              <a:t>** Cancer (excluding non-melanoma skin cancer) present at any time in the past 5 years</a:t>
            </a:r>
          </a:p>
          <a:p>
            <a:r>
              <a:rPr lang="en-US" sz="1500" dirty="0" smtClean="0"/>
              <a:t>*** Immobilization is confined to bed or chair with or without bathroom privileges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234868" y="7044732"/>
            <a:ext cx="129853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ATTACC I, ACTIVE-4a I, REMAP-CAP I, et al. Therapeutic Anticoagulation with Heparin in </a:t>
            </a:r>
            <a:r>
              <a:rPr lang="en-US" sz="1300" dirty="0" err="1" smtClean="0"/>
              <a:t>Noncritically</a:t>
            </a:r>
            <a:r>
              <a:rPr lang="en-US" sz="1300" dirty="0" smtClean="0"/>
              <a:t> Ill Patients with Covid-19. </a:t>
            </a:r>
            <a:r>
              <a:rPr lang="en-US" sz="1300" i="1" dirty="0" smtClean="0"/>
              <a:t>NEJM</a:t>
            </a:r>
            <a:r>
              <a:rPr lang="en-US" sz="1300" dirty="0" smtClean="0"/>
              <a:t>. 2021;207:150-57.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/>
              <a:t>Spyropoulous</a:t>
            </a:r>
            <a:r>
              <a:rPr lang="en-US" sz="1300" dirty="0" smtClean="0"/>
              <a:t> AC, Goldin M, Giannis D, et al. Efficacy and safety of therapeutic-dose heparin vs standard prophylactic or intermediate-dose heparins for </a:t>
            </a:r>
            <a:r>
              <a:rPr lang="en-US" sz="1300" dirty="0" err="1" smtClean="0"/>
              <a:t>thromboprophylaxis</a:t>
            </a:r>
            <a:r>
              <a:rPr lang="en-US" sz="1300" dirty="0" smtClean="0"/>
              <a:t> in high-risk hospitalized patients with COVID-19: The HEP-COVID randomized clinical trial. </a:t>
            </a:r>
            <a:r>
              <a:rPr lang="en-US" sz="1300" i="1" dirty="0" smtClean="0"/>
              <a:t>JAMA Intern Med</a:t>
            </a:r>
            <a:r>
              <a:rPr lang="en-US" sz="1300" dirty="0" smtClean="0"/>
              <a:t>. 2021;e216203.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/>
              <a:t>Scholzberg</a:t>
            </a:r>
            <a:r>
              <a:rPr lang="en-US" sz="1300" dirty="0" smtClean="0"/>
              <a:t> M, Tang GH, </a:t>
            </a:r>
            <a:r>
              <a:rPr lang="en-US" sz="1300" dirty="0" err="1" smtClean="0"/>
              <a:t>Rahhal</a:t>
            </a:r>
            <a:r>
              <a:rPr lang="en-US" sz="1300" dirty="0" smtClean="0"/>
              <a:t> H, et al. Heparin for moderately ill patients with COVID-19. </a:t>
            </a:r>
            <a:r>
              <a:rPr lang="en-US" sz="1300" i="1" dirty="0" err="1" smtClean="0"/>
              <a:t>medRxiv</a:t>
            </a:r>
            <a:r>
              <a:rPr lang="en-US" sz="1300" dirty="0" smtClean="0"/>
              <a:t>. 2021;2021.07.08.21259351.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/>
              <a:t>Ramacciotti</a:t>
            </a:r>
            <a:r>
              <a:rPr lang="en-US" sz="1300" dirty="0" smtClean="0"/>
              <a:t> E, </a:t>
            </a:r>
            <a:r>
              <a:rPr lang="en-US" sz="1300" dirty="0" err="1" smtClean="0"/>
              <a:t>Agati</a:t>
            </a:r>
            <a:r>
              <a:rPr lang="en-US" sz="1300" dirty="0" smtClean="0"/>
              <a:t> LB, </a:t>
            </a:r>
            <a:r>
              <a:rPr lang="en-US" sz="1300" dirty="0" err="1" smtClean="0"/>
              <a:t>Calderaro</a:t>
            </a:r>
            <a:r>
              <a:rPr lang="en-US" sz="1300" dirty="0" smtClean="0"/>
              <a:t> D, et al. </a:t>
            </a:r>
            <a:r>
              <a:rPr lang="en-US" sz="1300" dirty="0" err="1" smtClean="0"/>
              <a:t>Rivaroxaban</a:t>
            </a:r>
            <a:r>
              <a:rPr lang="en-US" sz="1300" dirty="0" smtClean="0"/>
              <a:t> versus no anticoagulation for post-discharge </a:t>
            </a:r>
            <a:r>
              <a:rPr lang="en-US" sz="1300" dirty="0" err="1" smtClean="0"/>
              <a:t>thromboprophylaxis</a:t>
            </a:r>
            <a:r>
              <a:rPr lang="en-US" sz="1300" dirty="0" smtClean="0"/>
              <a:t> after hospitalization for COVID-19 (MICHELLE): an open-label, multicenter, randomized, controlled trial. </a:t>
            </a:r>
            <a:r>
              <a:rPr lang="en-US" sz="1300" i="1" dirty="0" smtClean="0"/>
              <a:t>Lancet</a:t>
            </a:r>
            <a:r>
              <a:rPr lang="en-US" sz="1300" dirty="0" smtClean="0"/>
              <a:t>. 2022;399:50-59.</a:t>
            </a:r>
          </a:p>
          <a:p>
            <a:pPr marL="342900" indent="-342900">
              <a:buAutoNum type="arabicPeriod"/>
            </a:pPr>
            <a:endParaRPr lang="en-US" sz="1300" dirty="0"/>
          </a:p>
        </p:txBody>
      </p:sp>
      <p:sp>
        <p:nvSpPr>
          <p:cNvPr id="7" name="Rounded Rectangle 23">
            <a:extLst>
              <a:ext uri="{FF2B5EF4-FFF2-40B4-BE49-F238E27FC236}">
                <a16:creationId xmlns:a16="http://schemas.microsoft.com/office/drawing/2014/main" id="{7C7E0D5E-2031-48DB-BCF2-303C987AC0E0}"/>
              </a:ext>
            </a:extLst>
          </p:cNvPr>
          <p:cNvSpPr/>
          <p:nvPr/>
        </p:nvSpPr>
        <p:spPr>
          <a:xfrm>
            <a:off x="3076642" y="682841"/>
            <a:ext cx="6833482" cy="18132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dirty="0" smtClean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 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transition:</a:t>
            </a:r>
          </a:p>
          <a:p>
            <a:pPr marL="257175" indent="-257175">
              <a:buFont typeface="+mj-lt"/>
              <a:buAutoNum type="alphaLcParenR"/>
            </a:pPr>
            <a:r>
              <a:rPr lang="en-US" sz="1400" dirty="0" smtClean="0"/>
              <a:t>For ICU patient transferred to the floor, we advise they remain on standard low dose</a:t>
            </a:r>
          </a:p>
          <a:p>
            <a:pPr marL="257175" indent="-257175">
              <a:buFont typeface="+mj-lt"/>
              <a:buAutoNum type="alphaLcParenR"/>
            </a:pPr>
            <a:r>
              <a:rPr lang="en-US" sz="1400" dirty="0" smtClean="0"/>
              <a:t>For floor patients transferred to the ICU, standard low dose is recommended but this may be adjusted based on patient risk factors at the discretion of the ICU provider</a:t>
            </a:r>
          </a:p>
          <a:p>
            <a:pPr marL="257175" indent="-257175">
              <a:buFont typeface="+mj-lt"/>
              <a:buAutoNum type="alphaLcParenR"/>
            </a:pPr>
            <a:r>
              <a:rPr lang="en-US" sz="1400" dirty="0" smtClean="0"/>
              <a:t>For those patients discovered to be COVID-19 positive based on admission or post admission screening but asymptomatic, we advise standard low dose</a:t>
            </a:r>
          </a:p>
          <a:p>
            <a:pPr marL="257175" indent="-257175">
              <a:buFont typeface="+mj-lt"/>
              <a:buAutoNum type="alphaLcParenR"/>
            </a:pPr>
            <a:r>
              <a:rPr lang="en-US" sz="1400" dirty="0" smtClean="0"/>
              <a:t>For those patients still hospitalized but with COVID-19 restrictions lifted, we advise standard low dose</a:t>
            </a:r>
          </a:p>
          <a:p>
            <a:pPr algn="ctr"/>
            <a:endParaRPr lang="en-US" sz="15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30076" y="8748841"/>
            <a:ext cx="1703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</a:t>
            </a:r>
            <a:r>
              <a:rPr lang="en-US" sz="1400" smtClean="0"/>
              <a:t>date </a:t>
            </a:r>
            <a:r>
              <a:rPr lang="en-US" sz="1400" smtClean="0"/>
              <a:t>4-21-22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78777" y="2804982"/>
            <a:ext cx="12050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Post-discharge </a:t>
            </a:r>
            <a:r>
              <a:rPr lang="en-US" sz="1500" dirty="0" err="1" smtClean="0"/>
              <a:t>thromboprophylaxis</a:t>
            </a:r>
            <a:r>
              <a:rPr lang="en-US" sz="1500" dirty="0" smtClean="0"/>
              <a:t> considerations:</a:t>
            </a:r>
          </a:p>
          <a:p>
            <a:r>
              <a:rPr lang="en-US" sz="1500" dirty="0" smtClean="0"/>
              <a:t>	- An elevated d-dimer close to hospital discharge can be used or any high D-dimer level (above 500 ng/mL) during any time of hospitalization can be 	  considered for calculating the IMPROVE VTE score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927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5768</TotalTime>
  <Words>1225</Words>
  <Application>Microsoft Office PowerPoint</Application>
  <PresentationFormat>Custom</PresentationFormat>
  <Paragraphs>154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Pathak, Ranjan</dc:creator>
  <cp:lastModifiedBy>Wychowski, Maura</cp:lastModifiedBy>
  <cp:revision>152</cp:revision>
  <cp:lastPrinted>2022-02-10T19:07:07Z</cp:lastPrinted>
  <dcterms:created xsi:type="dcterms:W3CDTF">2020-04-14T12:57:56Z</dcterms:created>
  <dcterms:modified xsi:type="dcterms:W3CDTF">2022-04-21T17:15:28Z</dcterms:modified>
</cp:coreProperties>
</file>