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8" r:id="rId4"/>
  </p:sldMasterIdLst>
  <p:notesMasterIdLst>
    <p:notesMasterId r:id="rId8"/>
  </p:notesMasterIdLst>
  <p:handoutMasterIdLst>
    <p:handoutMasterId r:id="rId9"/>
  </p:handoutMasterIdLst>
  <p:sldIdLst>
    <p:sldId id="816" r:id="rId5"/>
    <p:sldId id="856" r:id="rId6"/>
    <p:sldId id="862" r:id="rId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ne Rankin" initials="BR" lastIdx="1" clrIdx="0"/>
  <p:cmAuthor id="2" name="Brandonne Rankin" initials="BR [2]" lastIdx="1" clrIdx="1"/>
  <p:cmAuthor id="3" name="Brandonne Rankin" initials="BR [3]" lastIdx="1" clrIdx="2"/>
  <p:cmAuthor id="4" name="Brandonne Rankin" initials="BR [4]" lastIdx="1" clrIdx="3"/>
  <p:cmAuthor id="5" name="Brandonne Rankin" initials="BR [5]" lastIdx="1" clrIdx="4"/>
  <p:cmAuthor id="6" name="Brandonne Rankin" initials="BR [6]" lastIdx="1" clrIdx="5"/>
  <p:cmAuthor id="7" name="Brandonne Rankin" initials="BR [7]" lastIdx="1" clrIdx="6"/>
  <p:cmAuthor id="8" name="Brandonne Rankin" initials="BR [8]" lastIdx="1" clrIdx="7"/>
  <p:cmAuthor id="9" name="Brandonne Rankin" initials="BR [9]" lastIdx="1" clrIdx="8"/>
  <p:cmAuthor id="10" name="Brandonne Rankin" initials="BR [10]" lastIdx="1" clrIdx="9"/>
  <p:cmAuthor id="11" name="Brandonne Rankin" initials="BR [11]" lastIdx="1" clrIdx="10"/>
  <p:cmAuthor id="12" name="Brandonne Rankin" initials="BR [12]" lastIdx="1" clrIdx="11"/>
  <p:cmAuthor id="13" name="Brandonne Rankin" initials="BR [13]" lastIdx="1" clrIdx="12"/>
  <p:cmAuthor id="14" name="Rapp, Tina" initials="RT" lastIdx="7" clrIdx="13">
    <p:extLst>
      <p:ext uri="{19B8F6BF-5375-455C-9EA6-DF929625EA0E}">
        <p15:presenceInfo xmlns:p15="http://schemas.microsoft.com/office/powerpoint/2012/main" userId="S-1-5-21-1139172146-395212898-1246845465-312045" providerId="AD"/>
      </p:ext>
    </p:extLst>
  </p:cmAuthor>
  <p:cmAuthor id="15" name="DiMartino, Colleen" initials="DC" lastIdx="6" clrIdx="14">
    <p:extLst>
      <p:ext uri="{19B8F6BF-5375-455C-9EA6-DF929625EA0E}">
        <p15:presenceInfo xmlns:p15="http://schemas.microsoft.com/office/powerpoint/2012/main" userId="S-1-5-21-1139172146-395212898-1246845465-374774" providerId="AD"/>
      </p:ext>
    </p:extLst>
  </p:cmAuthor>
  <p:cmAuthor id="16" name="Giarrusso, Abby" initials="GA" lastIdx="3" clrIdx="15">
    <p:extLst>
      <p:ext uri="{19B8F6BF-5375-455C-9EA6-DF929625EA0E}">
        <p15:presenceInfo xmlns:p15="http://schemas.microsoft.com/office/powerpoint/2012/main" userId="S::AGiarrusso@littler.com::4279088b-9000-4aeb-8120-a5f0d13afe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80C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3120" autoAdjust="0"/>
  </p:normalViewPr>
  <p:slideViewPr>
    <p:cSldViewPr snapToGrid="0" snapToObjects="1">
      <p:cViewPr>
        <p:scale>
          <a:sx n="75" d="100"/>
          <a:sy n="75" d="100"/>
        </p:scale>
        <p:origin x="524" y="-576"/>
      </p:cViewPr>
      <p:guideLst>
        <p:guide orient="horz" pos="2160"/>
        <p:guide pos="384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51FF0-A164-7746-BA86-095BFB86A5D6}" type="datetimeFigureOut">
              <a:rPr lang="en-US" smtClean="0"/>
              <a:t>9/3/2021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5E7B5E-7CB1-584B-B7FB-50EF001FC8A5}" type="slidenum">
              <a:rPr lang="en-US" smtClean="0"/>
              <a:t>‹#›</a:t>
            </a:fld>
            <a:endParaRPr lang="en-US"/>
          </a:p>
        </p:txBody>
      </p:sp>
    </p:spTree>
    <p:extLst>
      <p:ext uri="{BB962C8B-B14F-4D97-AF65-F5344CB8AC3E}">
        <p14:creationId xmlns:p14="http://schemas.microsoft.com/office/powerpoint/2010/main" val="10878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1E681-FF6D-0040-88B3-511889FAA422}"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C59BB-5529-6542-BE89-C6343E2BD67B}" type="slidenum">
              <a:rPr lang="en-US" smtClean="0"/>
              <a:t>‹#›</a:t>
            </a:fld>
            <a:endParaRPr lang="en-US"/>
          </a:p>
        </p:txBody>
      </p:sp>
    </p:spTree>
    <p:extLst>
      <p:ext uri="{BB962C8B-B14F-4D97-AF65-F5344CB8AC3E}">
        <p14:creationId xmlns:p14="http://schemas.microsoft.com/office/powerpoint/2010/main" val="171713464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26C59BB-5529-6542-BE89-C6343E2BD67B}" type="slidenum">
              <a:rPr lang="en-US" smtClean="0"/>
              <a:t>1</a:t>
            </a:fld>
            <a:endParaRPr lang="en-US"/>
          </a:p>
        </p:txBody>
      </p:sp>
    </p:spTree>
    <p:extLst>
      <p:ext uri="{BB962C8B-B14F-4D97-AF65-F5344CB8AC3E}">
        <p14:creationId xmlns:p14="http://schemas.microsoft.com/office/powerpoint/2010/main" val="325353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17BE7-14D9-8B4D-80E5-46F65704642A}"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340FE-B2B9-0847-8531-F667E0724D5E}"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95113-4A79-D545-B33D-44003550C03B}"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17BE7-14D9-8B4D-80E5-46F65704642A}"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A0C2A-F700-C74A-8EAA-7DBE4ACF6D2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FA4BB-762A-6B40-9EFC-43E29FDFA933}"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77B7BC-1B3D-EF49-A24A-08182F5CBB50}"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837FE-D90C-684D-961D-1371C7B0320E}"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E9707-3156-8640-AF02-09509A9916E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12E6E-DAA9-A24F-89AB-D4CC0B487841}"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938BAA-3D97-8D4E-8D5A-CE0252E50AEB}"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A0C2A-F700-C74A-8EAA-7DBE4ACF6D2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A90C-20E3-D244-9BE7-9D1B827C1B1E}"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340FE-B2B9-0847-8531-F667E0724D5E}"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95113-4A79-D545-B33D-44003550C03B}"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17BE7-14D9-8B4D-80E5-46F65704642A}"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A0C2A-F700-C74A-8EAA-7DBE4ACF6D2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FA4BB-762A-6B40-9EFC-43E29FDFA933}"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77B7BC-1B3D-EF49-A24A-08182F5CBB50}"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837FE-D90C-684D-961D-1371C7B0320E}"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E9707-3156-8640-AF02-09509A9916E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12E6E-DAA9-A24F-89AB-D4CC0B487841}"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FA4BB-762A-6B40-9EFC-43E29FDFA933}"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938BAA-3D97-8D4E-8D5A-CE0252E50AEB}"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A90C-20E3-D244-9BE7-9D1B827C1B1E}"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340FE-B2B9-0847-8531-F667E0724D5E}"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95113-4A79-D545-B33D-44003550C03B}"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17BE7-14D9-8B4D-80E5-46F65704642A}"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37200192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A0C2A-F700-C74A-8EAA-7DBE4ACF6D2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10557527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FA4BB-762A-6B40-9EFC-43E29FDFA933}"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4223662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77B7BC-1B3D-EF49-A24A-08182F5CBB50}"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21328423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837FE-D90C-684D-961D-1371C7B0320E}"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12593821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E9707-3156-8640-AF02-09509A9916E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1223314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77B7BC-1B3D-EF49-A24A-08182F5CBB50}"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12E6E-DAA9-A24F-89AB-D4CC0B487841}"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32986196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938BAA-3D97-8D4E-8D5A-CE0252E50AEB}"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39233908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A90C-20E3-D244-9BE7-9D1B827C1B1E}"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extLst>
      <p:ext uri="{BB962C8B-B14F-4D97-AF65-F5344CB8AC3E}">
        <p14:creationId xmlns:p14="http://schemas.microsoft.com/office/powerpoint/2010/main" val="16734027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837FE-D90C-684D-961D-1371C7B0320E}"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E9707-3156-8640-AF02-09509A9916ED}"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12E6E-DAA9-A24F-89AB-D4CC0B487841}"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938BAA-3D97-8D4E-8D5A-CE0252E50AEB}"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DA90C-20E3-D244-9BE7-9D1B827C1B1E}"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78720-7C3A-E44D-854A-D1390C00B4E6}"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RRH_Logo_OneLine_RGB.png"/>
          <p:cNvPicPr>
            <a:picLocks noChangeAspect="1"/>
          </p:cNvPicPr>
          <p:nvPr userDrawn="1"/>
        </p:nvPicPr>
        <p:blipFill>
          <a:blip r:embed="rId13"/>
          <a:srcRect/>
          <a:stretch>
            <a:fillRect/>
          </a:stretch>
        </p:blipFill>
        <p:spPr>
          <a:xfrm>
            <a:off x="609600" y="6445148"/>
            <a:ext cx="3048000" cy="164032"/>
          </a:xfrm>
          <a:prstGeom prst="rect">
            <a:avLst/>
          </a:prstGeom>
        </p:spPr>
      </p:pic>
      <p:sp>
        <p:nvSpPr>
          <p:cNvPr id="8" name="Rectangle 7"/>
          <p:cNvSpPr/>
          <p:nvPr userDrawn="1"/>
        </p:nvSpPr>
        <p:spPr>
          <a:xfrm>
            <a:off x="11680496" y="6356351"/>
            <a:ext cx="511504" cy="51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680496" y="6423593"/>
            <a:ext cx="511504" cy="365125"/>
          </a:xfrm>
          <a:prstGeom prst="rect">
            <a:avLst/>
          </a:prstGeom>
        </p:spPr>
        <p:txBody>
          <a:bodyPr vert="horz" lIns="91440" tIns="45720" rIns="91440" bIns="45720" rtlCol="0" anchor="ctr"/>
          <a:lstStyle>
            <a:lvl1pPr algn="ctr">
              <a:defRPr sz="1000" b="1" i="0">
                <a:solidFill>
                  <a:schemeClr val="bg1"/>
                </a:solidFill>
                <a:latin typeface="Arial Black" charset="0"/>
                <a:ea typeface="Arial Black" charset="0"/>
                <a:cs typeface="Arial Black" charset="0"/>
              </a:defRPr>
            </a:lvl1pPr>
          </a:lstStyle>
          <a:p>
            <a:fld id="{41D78720-7C3A-E44D-854A-D1390C00B4E6}" type="slidenum">
              <a:rPr lang="en-US" smtClean="0"/>
              <a:t>‹#›</a:t>
            </a:fld>
            <a:endParaRPr lang="en-US"/>
          </a:p>
        </p:txBody>
      </p:sp>
      <p:sp>
        <p:nvSpPr>
          <p:cNvPr id="9" name="Rectangle 8"/>
          <p:cNvSpPr/>
          <p:nvPr userDrawn="1"/>
        </p:nvSpPr>
        <p:spPr>
          <a:xfrm>
            <a:off x="3810000" y="0"/>
            <a:ext cx="4572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7927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RRH_Logo_OneLine_RGB.png"/>
          <p:cNvPicPr>
            <a:picLocks noChangeAspect="1"/>
          </p:cNvPicPr>
          <p:nvPr userDrawn="1"/>
        </p:nvPicPr>
        <p:blipFill>
          <a:blip r:embed="rId13"/>
          <a:srcRect/>
          <a:stretch>
            <a:fillRect/>
          </a:stretch>
        </p:blipFill>
        <p:spPr>
          <a:xfrm>
            <a:off x="609600" y="6445148"/>
            <a:ext cx="3048000" cy="164032"/>
          </a:xfrm>
          <a:prstGeom prst="rect">
            <a:avLst/>
          </a:prstGeom>
        </p:spPr>
      </p:pic>
      <p:sp>
        <p:nvSpPr>
          <p:cNvPr id="8" name="Rectangle 7"/>
          <p:cNvSpPr/>
          <p:nvPr userDrawn="1"/>
        </p:nvSpPr>
        <p:spPr>
          <a:xfrm>
            <a:off x="11680496" y="6356351"/>
            <a:ext cx="511504" cy="51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680496" y="6423593"/>
            <a:ext cx="511504" cy="365125"/>
          </a:xfrm>
          <a:prstGeom prst="rect">
            <a:avLst/>
          </a:prstGeom>
        </p:spPr>
        <p:txBody>
          <a:bodyPr vert="horz" lIns="91440" tIns="45720" rIns="91440" bIns="45720" rtlCol="0" anchor="ctr"/>
          <a:lstStyle>
            <a:lvl1pPr algn="ctr">
              <a:defRPr sz="1000" b="1" i="0">
                <a:solidFill>
                  <a:schemeClr val="bg1"/>
                </a:solidFill>
                <a:latin typeface="Arial Black" charset="0"/>
                <a:ea typeface="Arial Black" charset="0"/>
                <a:cs typeface="Arial Black" charset="0"/>
              </a:defRPr>
            </a:lvl1pPr>
          </a:lstStyle>
          <a:p>
            <a:fld id="{41D78720-7C3A-E44D-854A-D1390C00B4E6}" type="slidenum">
              <a:rPr lang="en-US" smtClean="0"/>
              <a:t>‹#›</a:t>
            </a:fld>
            <a:endParaRPr lang="en-US"/>
          </a:p>
        </p:txBody>
      </p:sp>
      <p:sp>
        <p:nvSpPr>
          <p:cNvPr id="10" name="Rectangle 9"/>
          <p:cNvSpPr/>
          <p:nvPr userDrawn="1"/>
        </p:nvSpPr>
        <p:spPr>
          <a:xfrm rot="16200000">
            <a:off x="-1500556" y="2924995"/>
            <a:ext cx="330591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90174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RRH_Logo_OneLine_RGB.png"/>
          <p:cNvPicPr>
            <a:picLocks noChangeAspect="1"/>
          </p:cNvPicPr>
          <p:nvPr userDrawn="1"/>
        </p:nvPicPr>
        <p:blipFill>
          <a:blip r:embed="rId13"/>
          <a:srcRect/>
          <a:stretch>
            <a:fillRect/>
          </a:stretch>
        </p:blipFill>
        <p:spPr>
          <a:xfrm>
            <a:off x="609600" y="6445148"/>
            <a:ext cx="3048000" cy="164032"/>
          </a:xfrm>
          <a:prstGeom prst="rect">
            <a:avLst/>
          </a:prstGeom>
        </p:spPr>
      </p:pic>
      <p:sp>
        <p:nvSpPr>
          <p:cNvPr id="8" name="Rectangle 7"/>
          <p:cNvSpPr/>
          <p:nvPr userDrawn="1"/>
        </p:nvSpPr>
        <p:spPr>
          <a:xfrm>
            <a:off x="11680496" y="6356351"/>
            <a:ext cx="511504" cy="51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680496" y="6423593"/>
            <a:ext cx="511504" cy="365125"/>
          </a:xfrm>
          <a:prstGeom prst="rect">
            <a:avLst/>
          </a:prstGeom>
        </p:spPr>
        <p:txBody>
          <a:bodyPr vert="horz" lIns="91440" tIns="45720" rIns="91440" bIns="45720" rtlCol="0" anchor="ctr"/>
          <a:lstStyle>
            <a:lvl1pPr algn="ctr">
              <a:defRPr sz="1000" b="1" i="0">
                <a:solidFill>
                  <a:schemeClr val="bg1"/>
                </a:solidFill>
                <a:latin typeface="Arial Black" charset="0"/>
                <a:ea typeface="Arial Black" charset="0"/>
                <a:cs typeface="Arial Black" charset="0"/>
              </a:defRPr>
            </a:lvl1pPr>
          </a:lstStyle>
          <a:p>
            <a:fld id="{41D78720-7C3A-E44D-854A-D1390C00B4E6}" type="slidenum">
              <a:rPr lang="en-US" smtClean="0"/>
              <a:t>‹#›</a:t>
            </a:fld>
            <a:endParaRPr lang="en-US"/>
          </a:p>
        </p:txBody>
      </p:sp>
    </p:spTree>
    <p:extLst>
      <p:ext uri="{BB962C8B-B14F-4D97-AF65-F5344CB8AC3E}">
        <p14:creationId xmlns:p14="http://schemas.microsoft.com/office/powerpoint/2010/main" val="1644241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9C8F93-8D6D-E343-B822-D9C207028592}"/>
              </a:ext>
            </a:extLst>
          </p:cNvPr>
          <p:cNvSpPr/>
          <p:nvPr userDrawn="1"/>
        </p:nvSpPr>
        <p:spPr>
          <a:xfrm>
            <a:off x="0" y="-13258"/>
            <a:ext cx="12189424" cy="6190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CC77BA-4B6D-8345-B3DF-6D5921E6FD9A}"/>
              </a:ext>
            </a:extLst>
          </p:cNvPr>
          <p:cNvPicPr>
            <a:picLocks noChangeAspect="1"/>
          </p:cNvPicPr>
          <p:nvPr userDrawn="1"/>
        </p:nvPicPr>
        <p:blipFill>
          <a:blip r:embed="rId11"/>
          <a:srcRect/>
          <a:stretch>
            <a:fillRect/>
          </a:stretch>
        </p:blipFill>
        <p:spPr>
          <a:xfrm>
            <a:off x="0" y="1475346"/>
            <a:ext cx="4381500" cy="5080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RRH_Logo_OneLine_RGB.png"/>
          <p:cNvPicPr>
            <a:picLocks noChangeAspect="1"/>
          </p:cNvPicPr>
          <p:nvPr userDrawn="1"/>
        </p:nvPicPr>
        <p:blipFill>
          <a:blip r:embed="rId12"/>
          <a:srcRect/>
          <a:stretch>
            <a:fillRect/>
          </a:stretch>
        </p:blipFill>
        <p:spPr>
          <a:xfrm>
            <a:off x="609600" y="6445148"/>
            <a:ext cx="3048000" cy="164032"/>
          </a:xfrm>
          <a:prstGeom prst="rect">
            <a:avLst/>
          </a:prstGeom>
        </p:spPr>
      </p:pic>
      <p:sp>
        <p:nvSpPr>
          <p:cNvPr id="8" name="Rectangle 7"/>
          <p:cNvSpPr/>
          <p:nvPr userDrawn="1"/>
        </p:nvSpPr>
        <p:spPr>
          <a:xfrm>
            <a:off x="11680496" y="6356351"/>
            <a:ext cx="511504" cy="51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680496" y="6423593"/>
            <a:ext cx="511504" cy="365125"/>
          </a:xfrm>
          <a:prstGeom prst="rect">
            <a:avLst/>
          </a:prstGeom>
        </p:spPr>
        <p:txBody>
          <a:bodyPr vert="horz" lIns="91440" tIns="45720" rIns="91440" bIns="45720" rtlCol="0" anchor="ctr"/>
          <a:lstStyle>
            <a:lvl1pPr algn="ctr">
              <a:defRPr sz="1000" b="1" i="0">
                <a:solidFill>
                  <a:schemeClr val="bg1"/>
                </a:solidFill>
                <a:latin typeface="Arial Black" charset="0"/>
                <a:ea typeface="Arial Black" charset="0"/>
                <a:cs typeface="Arial Black" charset="0"/>
              </a:defRPr>
            </a:lvl1pPr>
          </a:lstStyle>
          <a:p>
            <a:fld id="{41D78720-7C3A-E44D-854A-D1390C00B4E6}" type="slidenum">
              <a:rPr lang="en-US" smtClean="0"/>
              <a:t>‹#›</a:t>
            </a:fld>
            <a:endParaRPr lang="en-US"/>
          </a:p>
        </p:txBody>
      </p:sp>
    </p:spTree>
    <p:extLst>
      <p:ext uri="{BB962C8B-B14F-4D97-AF65-F5344CB8AC3E}">
        <p14:creationId xmlns:p14="http://schemas.microsoft.com/office/powerpoint/2010/main" val="38148708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i="0" kern="1200">
          <a:solidFill>
            <a:schemeClr val="bg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DEE6E-9BE4-4841-8439-EEAA1577C82B}"/>
              </a:ext>
            </a:extLst>
          </p:cNvPr>
          <p:cNvPicPr>
            <a:picLocks noChangeAspect="1"/>
          </p:cNvPicPr>
          <p:nvPr/>
        </p:nvPicPr>
        <p:blipFill>
          <a:blip r:embed="rId3"/>
          <a:srcRect/>
          <a:stretch>
            <a:fillRect/>
          </a:stretch>
        </p:blipFill>
        <p:spPr>
          <a:xfrm>
            <a:off x="-71120" y="-30362"/>
            <a:ext cx="12331114" cy="5048132"/>
          </a:xfrm>
          <a:prstGeom prst="rect">
            <a:avLst/>
          </a:prstGeom>
        </p:spPr>
      </p:pic>
      <p:sp>
        <p:nvSpPr>
          <p:cNvPr id="10" name="Rectangle 9">
            <a:extLst>
              <a:ext uri="{FF2B5EF4-FFF2-40B4-BE49-F238E27FC236}">
                <a16:creationId xmlns:a16="http://schemas.microsoft.com/office/drawing/2014/main" id="{0AAD551B-D679-B147-A484-CCE92BC587AB}"/>
              </a:ext>
            </a:extLst>
          </p:cNvPr>
          <p:cNvSpPr/>
          <p:nvPr/>
        </p:nvSpPr>
        <p:spPr>
          <a:xfrm>
            <a:off x="11464290" y="6220032"/>
            <a:ext cx="868680" cy="729931"/>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sz="quarter" idx="12"/>
          </p:nvPr>
        </p:nvSpPr>
        <p:spPr/>
        <p:txBody>
          <a:bodyPr/>
          <a:lstStyle/>
          <a:p>
            <a:fld id="{41D78720-7C3A-E44D-854A-D1390C00B4E6}" type="slidenum">
              <a:rPr lang="en-US" smtClean="0"/>
              <a:t>1</a:t>
            </a:fld>
            <a:endParaRPr lang="en-US"/>
          </a:p>
        </p:txBody>
      </p:sp>
      <p:sp>
        <p:nvSpPr>
          <p:cNvPr id="3" name="Title 4"/>
          <p:cNvSpPr txBox="1"/>
          <p:nvPr/>
        </p:nvSpPr>
        <p:spPr>
          <a:xfrm>
            <a:off x="0" y="4869298"/>
            <a:ext cx="12259994" cy="1223077"/>
          </a:xfrm>
          <a:prstGeom prst="rect">
            <a:avLst/>
          </a:prstGeom>
        </p:spPr>
        <p:txBody>
          <a:bodyPr>
            <a:noAutofit/>
          </a:bodyPr>
          <a:lstStyle>
            <a:lvl1pPr algn="l" defTabSz="685800" rtl="0" eaLnBrk="1" latinLnBrk="0" hangingPunct="1">
              <a:lnSpc>
                <a:spcPct val="90000"/>
              </a:lnSpc>
              <a:spcBef>
                <a:spcPct val="0"/>
              </a:spcBef>
              <a:buNone/>
              <a:defRPr sz="3300" b="1" i="0" kern="1200">
                <a:solidFill>
                  <a:schemeClr val="tx1"/>
                </a:solidFill>
                <a:latin typeface="Arial Black" charset="0"/>
                <a:ea typeface="Arial Black" charset="0"/>
                <a:cs typeface="Arial Black" charset="0"/>
              </a:defRPr>
            </a:lvl1pPr>
          </a:lstStyle>
          <a:p>
            <a:pPr algn="ctr"/>
            <a:r>
              <a:rPr lang="en-US" sz="3500"/>
              <a:t>Absences and Time Off Guidance</a:t>
            </a:r>
          </a:p>
        </p:txBody>
      </p:sp>
      <p:sp>
        <p:nvSpPr>
          <p:cNvPr id="12" name="Rectangle 11">
            <a:extLst>
              <a:ext uri="{FF2B5EF4-FFF2-40B4-BE49-F238E27FC236}">
                <a16:creationId xmlns:a16="http://schemas.microsoft.com/office/drawing/2014/main" id="{A470A4B6-5369-F143-AE76-388B18B36ED7}"/>
              </a:ext>
            </a:extLst>
          </p:cNvPr>
          <p:cNvSpPr/>
          <p:nvPr/>
        </p:nvSpPr>
        <p:spPr>
          <a:xfrm>
            <a:off x="0" y="6092375"/>
            <a:ext cx="3909060" cy="729931"/>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1072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Absences and Time Off Guidance</a:t>
            </a:r>
          </a:p>
        </p:txBody>
      </p:sp>
      <p:sp>
        <p:nvSpPr>
          <p:cNvPr id="4" name="Content Placeholder 3"/>
          <p:cNvSpPr>
            <a:spLocks noGrp="1"/>
          </p:cNvSpPr>
          <p:nvPr>
            <p:ph idx="1"/>
          </p:nvPr>
        </p:nvSpPr>
        <p:spPr/>
        <p:txBody>
          <a:bodyPr>
            <a:normAutofit/>
          </a:bodyPr>
          <a:lstStyle/>
          <a:p>
            <a:pPr algn="just"/>
            <a:r>
              <a:rPr lang="en-US"/>
              <a:t>The information detailed here is effective immediately, but subject to change. When federal and/or state laws are updated, the information in this Guide will also be updated.</a:t>
            </a:r>
          </a:p>
          <a:p>
            <a:pPr algn="just"/>
            <a:r>
              <a:rPr lang="en-US"/>
              <a:t>RRH complies with all applicable federal and state laws pertaining to time off and leave.</a:t>
            </a:r>
            <a:endParaRPr lang="en-US" strike="sngStrike">
              <a:highlight>
                <a:srgbClr val="FFFF00"/>
              </a:highlight>
            </a:endParaRPr>
          </a:p>
          <a:p>
            <a:pPr algn="just"/>
            <a:r>
              <a:rPr lang="en-US"/>
              <a:t>For further consultation, please contact your HR Operations Manager.</a:t>
            </a:r>
          </a:p>
        </p:txBody>
      </p:sp>
      <p:sp>
        <p:nvSpPr>
          <p:cNvPr id="2" name="Slide Number Placeholder 1"/>
          <p:cNvSpPr>
            <a:spLocks noGrp="1"/>
          </p:cNvSpPr>
          <p:nvPr>
            <p:ph type="sldNum" sz="quarter" idx="12"/>
          </p:nvPr>
        </p:nvSpPr>
        <p:spPr/>
        <p:txBody>
          <a:bodyPr/>
          <a:lstStyle/>
          <a:p>
            <a:fld id="{41D78720-7C3A-E44D-854A-D1390C00B4E6}" type="slidenum">
              <a:rPr lang="en-US" smtClean="0"/>
              <a:t>2</a:t>
            </a:fld>
            <a:endParaRPr lang="en-US"/>
          </a:p>
        </p:txBody>
      </p:sp>
    </p:spTree>
    <p:extLst>
      <p:ext uri="{BB962C8B-B14F-4D97-AF65-F5344CB8AC3E}">
        <p14:creationId xmlns:p14="http://schemas.microsoft.com/office/powerpoint/2010/main" val="148773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Guidance</a:t>
            </a:r>
            <a:endParaRPr lang="en-US" baseline="3000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2819732310"/>
              </p:ext>
            </p:extLst>
          </p:nvPr>
        </p:nvGraphicFramePr>
        <p:xfrm>
          <a:off x="838200" y="1349867"/>
          <a:ext cx="10744199" cy="4005420"/>
        </p:xfrm>
        <a:graphic>
          <a:graphicData uri="http://schemas.openxmlformats.org/drawingml/2006/table">
            <a:tbl>
              <a:tblPr firstRow="1" bandRow="1">
                <a:tableStyleId>{5C22544A-7EE6-4342-B048-85BDC9FD1C3A}</a:tableStyleId>
              </a:tblPr>
              <a:tblGrid>
                <a:gridCol w="1429087">
                  <a:extLst>
                    <a:ext uri="{9D8B030D-6E8A-4147-A177-3AD203B41FA5}">
                      <a16:colId xmlns:a16="http://schemas.microsoft.com/office/drawing/2014/main" val="1476414139"/>
                    </a:ext>
                  </a:extLst>
                </a:gridCol>
                <a:gridCol w="3637828">
                  <a:extLst>
                    <a:ext uri="{9D8B030D-6E8A-4147-A177-3AD203B41FA5}">
                      <a16:colId xmlns:a16="http://schemas.microsoft.com/office/drawing/2014/main" val="49943477"/>
                    </a:ext>
                  </a:extLst>
                </a:gridCol>
                <a:gridCol w="1892428">
                  <a:extLst>
                    <a:ext uri="{9D8B030D-6E8A-4147-A177-3AD203B41FA5}">
                      <a16:colId xmlns:a16="http://schemas.microsoft.com/office/drawing/2014/main" val="100805839"/>
                    </a:ext>
                  </a:extLst>
                </a:gridCol>
                <a:gridCol w="1892428">
                  <a:extLst>
                    <a:ext uri="{9D8B030D-6E8A-4147-A177-3AD203B41FA5}">
                      <a16:colId xmlns:a16="http://schemas.microsoft.com/office/drawing/2014/main" val="3109020474"/>
                    </a:ext>
                  </a:extLst>
                </a:gridCol>
                <a:gridCol w="1892428">
                  <a:extLst>
                    <a:ext uri="{9D8B030D-6E8A-4147-A177-3AD203B41FA5}">
                      <a16:colId xmlns:a16="http://schemas.microsoft.com/office/drawing/2014/main" val="1641771117"/>
                    </a:ext>
                  </a:extLst>
                </a:gridCol>
              </a:tblGrid>
              <a:tr h="374133">
                <a:tc gridSpan="2">
                  <a:txBody>
                    <a:bodyPr/>
                    <a:lstStyle/>
                    <a:p>
                      <a:pPr algn="l" fontAlgn="t"/>
                      <a:r>
                        <a:rPr lang="en-US" sz="1000" u="none" strike="noStrike" dirty="0">
                          <a:effectLst/>
                        </a:rPr>
                        <a:t> </a:t>
                      </a:r>
                      <a:endParaRPr lang="en-US" sz="1000" b="1" i="0" u="none" strike="noStrike" dirty="0">
                        <a:solidFill>
                          <a:srgbClr val="000000"/>
                        </a:solidFill>
                        <a:effectLst/>
                        <a:latin typeface="Arial" panose="020B0604020202020204" pitchFamily="34" charset="0"/>
                      </a:endParaRPr>
                    </a:p>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124754" marR="124754" marT="9525" marB="0" anchor="ctr"/>
                </a:tc>
                <a:tc hMerge="1">
                  <a:txBody>
                    <a:bodyPr/>
                    <a:lstStyle/>
                    <a:p>
                      <a:pPr algn="l" fontAlgn="t"/>
                      <a:endParaRPr lang="en-US" sz="1000" b="0" i="0" u="none" strike="noStrike">
                        <a:solidFill>
                          <a:srgbClr val="000000"/>
                        </a:solidFill>
                        <a:effectLst/>
                        <a:latin typeface="Arial" panose="020B0604020202020204" pitchFamily="34" charset="0"/>
                      </a:endParaRPr>
                    </a:p>
                  </a:txBody>
                  <a:tcPr/>
                </a:tc>
                <a:tc>
                  <a:txBody>
                    <a:bodyPr/>
                    <a:lstStyle/>
                    <a:p>
                      <a:pPr algn="ctr" fontAlgn="ctr"/>
                      <a:r>
                        <a:rPr lang="en-US" sz="1000" u="none" strike="noStrike">
                          <a:effectLst/>
                        </a:rPr>
                        <a:t>Excused wPay Qrtn</a:t>
                      </a:r>
                      <a:endParaRPr lang="en-US" sz="1000" b="1" i="0" u="none" strike="noStrike">
                        <a:solidFill>
                          <a:srgbClr val="FFFFFF"/>
                        </a:solidFill>
                        <a:effectLst/>
                        <a:latin typeface="Calibri" panose="020F0502020204030204" pitchFamily="34" charset="0"/>
                      </a:endParaRPr>
                    </a:p>
                  </a:txBody>
                  <a:tcPr marL="124754" marR="124754" marT="9525" marB="0" anchor="ctr"/>
                </a:tc>
                <a:tc>
                  <a:txBody>
                    <a:bodyPr/>
                    <a:lstStyle/>
                    <a:p>
                      <a:pPr algn="ctr" fontAlgn="ctr"/>
                      <a:r>
                        <a:rPr lang="en-US" sz="1000" u="none" strike="noStrike">
                          <a:effectLst/>
                        </a:rPr>
                        <a:t>Time-Off Allotment</a:t>
                      </a:r>
                      <a:endParaRPr lang="en-US" sz="1000" b="1" i="0" u="none" strike="noStrike">
                        <a:solidFill>
                          <a:srgbClr val="FF0000"/>
                        </a:solidFill>
                        <a:effectLst/>
                        <a:latin typeface="Calibri" panose="020F0502020204030204" pitchFamily="34" charset="0"/>
                      </a:endParaRPr>
                    </a:p>
                  </a:txBody>
                  <a:tcPr marL="124754" marR="124754" marT="9525" marB="0" anchor="ctr"/>
                </a:tc>
                <a:tc>
                  <a:txBody>
                    <a:bodyPr/>
                    <a:lstStyle/>
                    <a:p>
                      <a:pPr algn="ctr" fontAlgn="ctr"/>
                      <a:r>
                        <a:rPr lang="en-US" sz="1000" u="none" strike="noStrike">
                          <a:effectLst/>
                        </a:rPr>
                        <a:t>NY Paid Family Leave (PFL)</a:t>
                      </a:r>
                      <a:endParaRPr lang="en-US" sz="1000" b="1" i="0" u="none" strike="noStrike">
                        <a:solidFill>
                          <a:srgbClr val="FFFFFF"/>
                        </a:solidFill>
                        <a:effectLst/>
                        <a:latin typeface="Calibri" panose="020F0502020204030204" pitchFamily="34" charset="0"/>
                      </a:endParaRPr>
                    </a:p>
                  </a:txBody>
                  <a:tcPr marL="124754" marR="124754" marT="9525" marB="0" anchor="ctr"/>
                </a:tc>
                <a:extLst>
                  <a:ext uri="{0D108BD9-81ED-4DB2-BD59-A6C34878D82A}">
                    <a16:rowId xmlns:a16="http://schemas.microsoft.com/office/drawing/2014/main" val="2661695101"/>
                  </a:ext>
                </a:extLst>
              </a:tr>
              <a:tr h="641469">
                <a:tc>
                  <a:txBody>
                    <a:bodyPr/>
                    <a:lstStyle/>
                    <a:p>
                      <a:pPr algn="ctr" fontAlgn="ctr"/>
                      <a:r>
                        <a:rPr lang="en-US" sz="1000" b="1" u="none" strike="noStrike">
                          <a:effectLst/>
                        </a:rPr>
                        <a:t>Quarantine </a:t>
                      </a:r>
                    </a:p>
                    <a:p>
                      <a:pPr algn="ctr" fontAlgn="ctr"/>
                      <a:r>
                        <a:rPr lang="en-US" sz="1000" b="1" u="none" strike="noStrike">
                          <a:effectLst/>
                        </a:rPr>
                        <a:t>or Diagnosed</a:t>
                      </a:r>
                    </a:p>
                  </a:txBody>
                  <a:tcPr marL="124754" marR="124754" anchor="ctr"/>
                </a:tc>
                <a:tc>
                  <a:txBody>
                    <a:bodyPr/>
                    <a:lstStyle/>
                    <a:p>
                      <a:pPr algn="l" fontAlgn="ctr"/>
                      <a:r>
                        <a:rPr lang="en-US" sz="1000" u="none" strike="noStrike" dirty="0">
                          <a:effectLst/>
                        </a:rPr>
                        <a:t>Employee is quarantined by</a:t>
                      </a:r>
                      <a:r>
                        <a:rPr lang="en-US" sz="1000" u="none" strike="noStrike" baseline="0" dirty="0">
                          <a:effectLst/>
                        </a:rPr>
                        <a:t> </a:t>
                      </a:r>
                      <a:r>
                        <a:rPr lang="en-US" sz="1000" u="none" strike="noStrike" dirty="0">
                          <a:effectLst/>
                        </a:rPr>
                        <a:t>Rochester</a:t>
                      </a:r>
                      <a:r>
                        <a:rPr lang="en-US" sz="1000" u="none" strike="noStrike" baseline="0" dirty="0">
                          <a:effectLst/>
                        </a:rPr>
                        <a:t> Regional Employee and Occupational Health,</a:t>
                      </a:r>
                      <a:r>
                        <a:rPr lang="en-US" sz="1000" u="none" strike="noStrike" dirty="0">
                          <a:effectLst/>
                        </a:rPr>
                        <a:t> diagnosed</a:t>
                      </a:r>
                      <a:r>
                        <a:rPr lang="en-US" sz="1000" u="none" strike="noStrike" baseline="0" dirty="0">
                          <a:effectLst/>
                        </a:rPr>
                        <a:t> with COVID-19</a:t>
                      </a:r>
                      <a:r>
                        <a:rPr lang="en-US" sz="1000" dirty="0"/>
                        <a:t>, or subject to a mandatory or precautionary order of quarantine or isolation issued by the State of New York, the Department of Health, local board or health, or any entity duly authorized to issue such order (“COVID-19 Order”)</a:t>
                      </a:r>
                    </a:p>
                  </a:txBody>
                  <a:tcPr marL="124754" marR="124754" anchor="ctr"/>
                </a:tc>
                <a:tc>
                  <a:txBody>
                    <a:bodyPr/>
                    <a:lstStyle/>
                    <a:p>
                      <a:pPr algn="ctr" fontAlgn="ctr"/>
                      <a:r>
                        <a:rPr lang="en-US" sz="1000" u="none" strike="noStrike">
                          <a:solidFill>
                            <a:schemeClr val="tx1"/>
                          </a:solidFill>
                          <a:effectLst/>
                        </a:rPr>
                        <a:t>Until</a:t>
                      </a:r>
                      <a:r>
                        <a:rPr lang="en-US" sz="1000" u="none" strike="noStrike" baseline="0">
                          <a:solidFill>
                            <a:schemeClr val="tx1"/>
                          </a:solidFill>
                          <a:effectLst/>
                        </a:rPr>
                        <a:t> employee meets return to work criteria</a:t>
                      </a:r>
                      <a:r>
                        <a:rPr lang="en-US" sz="1000" u="none" strike="noStrike" baseline="30000">
                          <a:solidFill>
                            <a:schemeClr val="tx1"/>
                          </a:solidFill>
                          <a:effectLst/>
                        </a:rPr>
                        <a:t>1, 2</a:t>
                      </a:r>
                      <a:endParaRPr lang="en-US" sz="1000" b="0" i="0" u="none" strike="sngStrike" baseline="30000">
                        <a:solidFill>
                          <a:schemeClr val="tx1"/>
                        </a:solidFill>
                        <a:effectLst/>
                        <a:latin typeface="Calibri" panose="020F0502020204030204" pitchFamily="34" charset="0"/>
                      </a:endParaRPr>
                    </a:p>
                  </a:txBody>
                  <a:tcPr marL="124754" marR="124754"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en-US" sz="1000" dirty="0"/>
                        <a:t>After</a:t>
                      </a:r>
                      <a:r>
                        <a:rPr lang="en-US" sz="1000" u="none" strike="noStrike" baseline="0" dirty="0">
                          <a:solidFill>
                            <a:schemeClr val="tx1"/>
                          </a:solidFill>
                          <a:effectLst/>
                        </a:rPr>
                        <a:t> employee meets return to work criteria</a:t>
                      </a:r>
                      <a:r>
                        <a:rPr lang="en-US" sz="1000" u="none" strike="noStrike" baseline="30000" dirty="0">
                          <a:solidFill>
                            <a:schemeClr val="tx1"/>
                          </a:solidFill>
                          <a:effectLst/>
                        </a:rPr>
                        <a:t>2,</a:t>
                      </a:r>
                      <a:r>
                        <a:rPr lang="en-US" sz="1000" u="none" strike="noStrike" baseline="0" dirty="0">
                          <a:solidFill>
                            <a:schemeClr val="tx1"/>
                          </a:solidFill>
                          <a:effectLst/>
                        </a:rPr>
                        <a:t> </a:t>
                      </a:r>
                      <a:r>
                        <a:rPr lang="en-US" sz="1000" u="none" strike="noStrike" baseline="30000" dirty="0" smtClean="0">
                          <a:solidFill>
                            <a:schemeClr val="tx1"/>
                          </a:solidFill>
                          <a:effectLst/>
                        </a:rPr>
                        <a:t>3, 4</a:t>
                      </a:r>
                      <a:endParaRPr lang="en-US" sz="1000" b="0" i="0" u="none" strike="sngStrike" baseline="30000" dirty="0">
                        <a:solidFill>
                          <a:schemeClr val="tx1"/>
                        </a:solidFill>
                        <a:effectLst/>
                        <a:latin typeface="Calibri" panose="020F0502020204030204" pitchFamily="34" charset="0"/>
                      </a:endParaRPr>
                    </a:p>
                  </a:txBody>
                  <a:tcPr marL="124754" marR="124754" anchor="ctr"/>
                </a:tc>
                <a:tc>
                  <a:txBody>
                    <a:bodyPr/>
                    <a:lstStyle/>
                    <a:p>
                      <a:pPr algn="l" fontAlgn="ctr"/>
                      <a:endParaRPr lang="en-US" sz="1000" b="0" i="0" u="none" strike="noStrike">
                        <a:solidFill>
                          <a:srgbClr val="000000"/>
                        </a:solidFill>
                        <a:effectLst/>
                        <a:latin typeface="Arial" panose="020B0604020202020204" pitchFamily="34" charset="0"/>
                      </a:endParaRPr>
                    </a:p>
                  </a:txBody>
                  <a:tcPr marL="124754" marR="124754" anchor="ctr"/>
                </a:tc>
                <a:extLst>
                  <a:ext uri="{0D108BD9-81ED-4DB2-BD59-A6C34878D82A}">
                    <a16:rowId xmlns:a16="http://schemas.microsoft.com/office/drawing/2014/main" val="2740269367"/>
                  </a:ext>
                </a:extLst>
              </a:tr>
              <a:tr h="641469">
                <a:tc rowSpan="4">
                  <a:txBody>
                    <a:bodyPr/>
                    <a:lstStyle/>
                    <a:p>
                      <a:pPr algn="ctr" fontAlgn="ctr"/>
                      <a:r>
                        <a:rPr lang="en-US" sz="1000" b="1" u="none" strike="noStrike">
                          <a:effectLst/>
                        </a:rPr>
                        <a:t>Other</a:t>
                      </a:r>
                      <a:endParaRPr lang="en-US" sz="1000" b="1" i="0" u="none" strike="noStrike">
                        <a:solidFill>
                          <a:srgbClr val="000000"/>
                        </a:solidFill>
                        <a:effectLst/>
                        <a:latin typeface="Calibri" panose="020F0502020204030204" pitchFamily="34" charset="0"/>
                      </a:endParaRPr>
                    </a:p>
                  </a:txBody>
                  <a:tcPr marL="124754" marR="124754" anchor="ctr"/>
                </a:tc>
                <a:tc>
                  <a:txBody>
                    <a:bodyPr/>
                    <a:lstStyle/>
                    <a:p>
                      <a:pPr algn="l" fontAlgn="ctr"/>
                      <a:r>
                        <a:rPr lang="en-US" sz="1000" b="0" i="0" u="none" strike="noStrike" dirty="0">
                          <a:solidFill>
                            <a:srgbClr val="000000"/>
                          </a:solidFill>
                          <a:effectLst/>
                          <a:latin typeface="Calibri" panose="020F0502020204030204" pitchFamily="34" charset="0"/>
                        </a:rPr>
                        <a:t>Employee is requesting time off due to</a:t>
                      </a:r>
                      <a:r>
                        <a:rPr lang="en-US" sz="1000" dirty="0"/>
                        <a:t> their own physical or mental </a:t>
                      </a:r>
                      <a:r>
                        <a:rPr lang="en-US" sz="1000" b="0" i="0" u="none" strike="noStrike" dirty="0">
                          <a:solidFill>
                            <a:srgbClr val="000000"/>
                          </a:solidFill>
                          <a:effectLst/>
                          <a:latin typeface="Calibri" panose="020F0502020204030204" pitchFamily="34" charset="0"/>
                        </a:rPr>
                        <a:t>illness, injury, or health condition, regardless of whether it has been diagnosed or requires medical care at the time of the request</a:t>
                      </a:r>
                    </a:p>
                  </a:txBody>
                  <a:tcPr marL="124754" marR="124754"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ctr" fontAlgn="ctr"/>
                      <a:r>
                        <a:rPr lang="en-US" sz="1000" u="none" strike="noStrike">
                          <a:effectLst/>
                        </a:rPr>
                        <a:t>X</a:t>
                      </a:r>
                      <a:endParaRPr lang="en-US" sz="1000" b="0" i="0" u="none" strike="noStrike" baseline="30000">
                        <a:solidFill>
                          <a:srgbClr val="000000"/>
                        </a:solidFill>
                        <a:effectLst/>
                        <a:latin typeface="Calibri" panose="020F0502020204030204" pitchFamily="34" charset="0"/>
                      </a:endParaRPr>
                    </a:p>
                  </a:txBody>
                  <a:tcPr marL="124754" marR="124754" anchor="ctr"/>
                </a:tc>
                <a:tc>
                  <a:txBody>
                    <a:bodyPr/>
                    <a:lstStyle/>
                    <a:p>
                      <a:pPr algn="l" fontAlgn="ctr"/>
                      <a:endParaRPr lang="en-US" sz="1000" b="0" i="0" u="none" strike="noStrike">
                        <a:solidFill>
                          <a:srgbClr val="000000"/>
                        </a:solidFill>
                        <a:effectLst/>
                        <a:latin typeface="Arial" panose="020B0604020202020204" pitchFamily="34" charset="0"/>
                      </a:endParaRPr>
                    </a:p>
                  </a:txBody>
                  <a:tcPr marL="124754" marR="124754" anchor="ctr"/>
                </a:tc>
                <a:extLst>
                  <a:ext uri="{0D108BD9-81ED-4DB2-BD59-A6C34878D82A}">
                    <a16:rowId xmlns:a16="http://schemas.microsoft.com/office/drawing/2014/main" val="2979102067"/>
                  </a:ext>
                </a:extLst>
              </a:tr>
              <a:tr h="641469">
                <a:tc vMerge="1">
                  <a:txBody>
                    <a:bodyPr/>
                    <a:lstStyle/>
                    <a:p>
                      <a:pPr algn="ctr" fontAlgn="ctr"/>
                      <a:endParaRPr lang="en-US" sz="1000" b="1" i="0" u="none" strike="noStrike">
                        <a:solidFill>
                          <a:srgbClr val="000000"/>
                        </a:solidFill>
                        <a:effectLst/>
                        <a:latin typeface="Calibri" panose="020F0502020204030204" pitchFamily="34" charset="0"/>
                      </a:endParaRPr>
                    </a:p>
                  </a:txBody>
                  <a:tcPr/>
                </a:tc>
                <a:tc>
                  <a:txBody>
                    <a:bodyPr/>
                    <a:lstStyle/>
                    <a:p>
                      <a:pPr algn="l" fontAlgn="ctr"/>
                      <a:r>
                        <a:rPr lang="en-US" sz="1000" b="0" i="0" u="none" strike="noStrike">
                          <a:solidFill>
                            <a:srgbClr val="000000"/>
                          </a:solidFill>
                          <a:effectLst/>
                          <a:latin typeface="Calibri" panose="020F0502020204030204" pitchFamily="34" charset="0"/>
                        </a:rPr>
                        <a:t>Employee</a:t>
                      </a:r>
                      <a:r>
                        <a:rPr lang="en-US" sz="1000" b="0" i="0" u="none" strike="noStrike" baseline="0">
                          <a:solidFill>
                            <a:srgbClr val="000000"/>
                          </a:solidFill>
                          <a:effectLst/>
                          <a:latin typeface="Calibri" panose="020F0502020204030204" pitchFamily="34" charset="0"/>
                        </a:rPr>
                        <a:t> </a:t>
                      </a:r>
                      <a:r>
                        <a:rPr lang="en-US" sz="1000" b="0" i="0" u="none" strike="noStrike">
                          <a:solidFill>
                            <a:srgbClr val="000000"/>
                          </a:solidFill>
                          <a:effectLst/>
                          <a:latin typeface="Calibri" panose="020F0502020204030204" pitchFamily="34" charset="0"/>
                        </a:rPr>
                        <a:t>self-quarantines based</a:t>
                      </a:r>
                      <a:r>
                        <a:rPr lang="en-US" sz="1000" b="0" i="0" u="none" strike="noStrike" baseline="0">
                          <a:solidFill>
                            <a:srgbClr val="000000"/>
                          </a:solidFill>
                          <a:effectLst/>
                          <a:latin typeface="Calibri" panose="020F0502020204030204" pitchFamily="34" charset="0"/>
                        </a:rPr>
                        <a:t> upon health risk factors</a:t>
                      </a: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en-US" sz="1000" u="none" strike="noStrike">
                          <a:effectLst/>
                        </a:rPr>
                        <a:t>X</a:t>
                      </a:r>
                      <a:endParaRPr lang="en-US" sz="1000" b="0" i="0" u="none" strike="noStrike" baseline="30000">
                        <a:solidFill>
                          <a:srgbClr val="000000"/>
                        </a:solidFill>
                        <a:effectLst/>
                        <a:latin typeface="Calibri" panose="020F0502020204030204" pitchFamily="34" charset="0"/>
                      </a:endParaRPr>
                    </a:p>
                  </a:txBody>
                  <a:tcPr marL="124754" marR="124754" anchor="ctr"/>
                </a:tc>
                <a:tc>
                  <a:txBody>
                    <a:bodyPr/>
                    <a:lstStyle/>
                    <a:p>
                      <a:endParaRPr lang="en-US"/>
                    </a:p>
                  </a:txBody>
                  <a:tcPr marL="124754" marR="124754" anchor="ctr"/>
                </a:tc>
                <a:extLst>
                  <a:ext uri="{0D108BD9-81ED-4DB2-BD59-A6C34878D82A}">
                    <a16:rowId xmlns:a16="http://schemas.microsoft.com/office/drawing/2014/main" val="2069786573"/>
                  </a:ext>
                </a:extLst>
              </a:tr>
              <a:tr h="641469">
                <a:tc vMerge="1">
                  <a:txBody>
                    <a:bodyPr/>
                    <a:lstStyle/>
                    <a:p>
                      <a:endParaRPr lang="en-US"/>
                    </a:p>
                  </a:txBody>
                  <a:tcPr/>
                </a:tc>
                <a:tc>
                  <a:txBody>
                    <a:bodyPr/>
                    <a:lstStyle/>
                    <a:p>
                      <a:pPr algn="l" fontAlgn="ctr"/>
                      <a:r>
                        <a:rPr lang="en-US" sz="1000" u="none" strike="noStrike">
                          <a:effectLst/>
                        </a:rPr>
                        <a:t>Employee is seeking to make alternate arrangements for personal care, child/family/elder care, other COVID related disruptions or community related activities related to COVID</a:t>
                      </a: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l" fontAlgn="ctr"/>
                      <a:endParaRPr lang="en-US" sz="1000" b="0" i="0" u="none" strike="noStrike">
                        <a:solidFill>
                          <a:srgbClr val="000000"/>
                        </a:solidFill>
                        <a:effectLst/>
                        <a:latin typeface="Arial" panose="020B0604020202020204" pitchFamily="34" charset="0"/>
                      </a:endParaRPr>
                    </a:p>
                  </a:txBody>
                  <a:tcPr marL="124754" marR="124754" anchor="ctr"/>
                </a:tc>
                <a:extLst>
                  <a:ext uri="{0D108BD9-81ED-4DB2-BD59-A6C34878D82A}">
                    <a16:rowId xmlns:a16="http://schemas.microsoft.com/office/drawing/2014/main" val="188269107"/>
                  </a:ext>
                </a:extLst>
              </a:tr>
              <a:tr h="641469">
                <a:tc vMerge="1">
                  <a:txBody>
                    <a:bodyPr/>
                    <a:lstStyle/>
                    <a:p>
                      <a:pPr algn="ctr" fontAlgn="ctr"/>
                      <a:endParaRPr lang="en-US" sz="1000" b="1" i="0" u="none" strike="noStrike">
                        <a:solidFill>
                          <a:srgbClr val="000000"/>
                        </a:solidFill>
                        <a:effectLst/>
                        <a:latin typeface="Calibri" panose="020F0502020204030204" pitchFamily="34" charset="0"/>
                      </a:endParaRPr>
                    </a:p>
                  </a:txBody>
                  <a:tcPr/>
                </a:tc>
                <a:tc>
                  <a:txBody>
                    <a:bodyPr/>
                    <a:lstStyle/>
                    <a:p>
                      <a:pPr algn="l" fontAlgn="ctr"/>
                      <a:r>
                        <a:rPr lang="en-US" sz="1000" u="none" strike="noStrike">
                          <a:effectLst/>
                        </a:rPr>
                        <a:t>Employee is caring for a family member who has a serious health condition </a:t>
                      </a:r>
                      <a:r>
                        <a:rPr lang="en-US" sz="1000"/>
                        <a:t>(including COVID-19)</a:t>
                      </a:r>
                    </a:p>
                  </a:txBody>
                  <a:tcPr marL="124754" marR="124754"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124754" marR="124754" anchor="ct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124754" marR="124754" anchor="ctr"/>
                </a:tc>
                <a:tc>
                  <a:txBody>
                    <a:bodyPr/>
                    <a:lstStyle/>
                    <a:p>
                      <a:pPr algn="ctr" fontAlgn="ctr"/>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124754" marR="124754" anchor="ctr"/>
                </a:tc>
                <a:extLst>
                  <a:ext uri="{0D108BD9-81ED-4DB2-BD59-A6C34878D82A}">
                    <a16:rowId xmlns:a16="http://schemas.microsoft.com/office/drawing/2014/main" val="1309113217"/>
                  </a:ext>
                </a:extLst>
              </a:tr>
            </a:tbl>
          </a:graphicData>
        </a:graphic>
      </p:graphicFrame>
      <p:sp>
        <p:nvSpPr>
          <p:cNvPr id="4" name="Slide Number Placeholder 3"/>
          <p:cNvSpPr>
            <a:spLocks noGrp="1"/>
          </p:cNvSpPr>
          <p:nvPr>
            <p:ph type="sldNum" sz="quarter" idx="12"/>
          </p:nvPr>
        </p:nvSpPr>
        <p:spPr/>
        <p:txBody>
          <a:bodyPr/>
          <a:lstStyle/>
          <a:p>
            <a:fld id="{41D78720-7C3A-E44D-854A-D1390C00B4E6}" type="slidenum">
              <a:rPr lang="en-US" smtClean="0"/>
              <a:t>3</a:t>
            </a:fld>
            <a:endParaRPr lang="en-US"/>
          </a:p>
        </p:txBody>
      </p:sp>
      <p:sp>
        <p:nvSpPr>
          <p:cNvPr id="10" name="TextBox 9"/>
          <p:cNvSpPr txBox="1"/>
          <p:nvPr/>
        </p:nvSpPr>
        <p:spPr>
          <a:xfrm>
            <a:off x="838200" y="5408884"/>
            <a:ext cx="10744200" cy="1077218"/>
          </a:xfrm>
          <a:prstGeom prst="rect">
            <a:avLst/>
          </a:prstGeom>
          <a:noFill/>
        </p:spPr>
        <p:txBody>
          <a:bodyPr wrap="square" rtlCol="0">
            <a:spAutoFit/>
          </a:bodyPr>
          <a:lstStyle/>
          <a:p>
            <a:r>
              <a:rPr lang="en-US" sz="900" baseline="30000" dirty="0"/>
              <a:t>1</a:t>
            </a:r>
            <a:r>
              <a:rPr lang="en-US" sz="900" dirty="0"/>
              <a:t> Employees who receive a diagnosis from their personal PCP or are quarantined as mandated by a public health agency should call the RRH Employee COVID-19 hotline at 585-454-8202 to report their diagnosis / quarantine orders and follow advice given; employee will be paid by RRH.</a:t>
            </a:r>
          </a:p>
          <a:p>
            <a:r>
              <a:rPr lang="en-US" sz="900" baseline="30000" dirty="0"/>
              <a:t>2</a:t>
            </a:r>
            <a:r>
              <a:rPr lang="en-US" sz="900" dirty="0"/>
              <a:t> If an employee meets the return to work criteria and is cleared to return to work by Employee and Occupational Health, but does not return to work on designated date, employee may use available time off.</a:t>
            </a:r>
          </a:p>
          <a:p>
            <a:r>
              <a:rPr lang="en-US" sz="900" baseline="30000" dirty="0"/>
              <a:t>3</a:t>
            </a:r>
            <a:r>
              <a:rPr lang="en-US" sz="900" dirty="0"/>
              <a:t> Employee may not be eligible for “Excused </a:t>
            </a:r>
            <a:r>
              <a:rPr lang="en-US" sz="900" dirty="0" err="1"/>
              <a:t>wPay</a:t>
            </a:r>
            <a:r>
              <a:rPr lang="en-US" sz="900" dirty="0"/>
              <a:t> </a:t>
            </a:r>
            <a:r>
              <a:rPr lang="en-US" sz="900" dirty="0" err="1"/>
              <a:t>Qtrn</a:t>
            </a:r>
            <a:r>
              <a:rPr lang="en-US" sz="900" dirty="0"/>
              <a:t>” if employee is subject to a COVID-19 Order as a result of voluntary travel (not taken at the direction of employer) to a country with a level two or three health notice from the CDC (and the employee was provided notice of the CDC’s travel health notice and its implications for paid sick leave and other paid benefits) or to any state other than a contiguous state for more than 24 hours. </a:t>
            </a:r>
            <a:endParaRPr lang="en-US" sz="900" dirty="0" smtClean="0"/>
          </a:p>
          <a:p>
            <a:r>
              <a:rPr lang="en-US" sz="900" baseline="30000" dirty="0" smtClean="0"/>
              <a:t>4</a:t>
            </a:r>
            <a:r>
              <a:rPr lang="en-US" sz="900" dirty="0" smtClean="0"/>
              <a:t>  If </a:t>
            </a:r>
            <a:r>
              <a:rPr lang="en-US" sz="900" dirty="0"/>
              <a:t>employees do not have paid sick leave and other paid time off remaining, please contact Human Resources.</a:t>
            </a:r>
          </a:p>
          <a:p>
            <a:endParaRPr lang="en-US" sz="1000" dirty="0"/>
          </a:p>
        </p:txBody>
      </p:sp>
    </p:spTree>
    <p:extLst>
      <p:ext uri="{BB962C8B-B14F-4D97-AF65-F5344CB8AC3E}">
        <p14:creationId xmlns:p14="http://schemas.microsoft.com/office/powerpoint/2010/main" val="128345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eadership Presentation Spring 2017">
      <a:dk1>
        <a:srgbClr val="000000"/>
      </a:dk1>
      <a:lt1>
        <a:srgbClr val="FFFFFF"/>
      </a:lt1>
      <a:dk2>
        <a:srgbClr val="44546A"/>
      </a:dk2>
      <a:lt2>
        <a:srgbClr val="E7E6E6"/>
      </a:lt2>
      <a:accent1>
        <a:srgbClr val="0077C8"/>
      </a:accent1>
      <a:accent2>
        <a:srgbClr val="007681"/>
      </a:accent2>
      <a:accent3>
        <a:srgbClr val="5CB8B2"/>
      </a:accent3>
      <a:accent4>
        <a:srgbClr val="4F758B"/>
      </a:accent4>
      <a:accent5>
        <a:srgbClr val="A9C37F"/>
      </a:accent5>
      <a:accent6>
        <a:srgbClr val="B3D0D6"/>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Theme">
  <a:themeElements>
    <a:clrScheme name="Leadership Presentation Spring 2017">
      <a:dk1>
        <a:srgbClr val="000000"/>
      </a:dk1>
      <a:lt1>
        <a:srgbClr val="FFFFFF"/>
      </a:lt1>
      <a:dk2>
        <a:srgbClr val="44546A"/>
      </a:dk2>
      <a:lt2>
        <a:srgbClr val="E7E6E6"/>
      </a:lt2>
      <a:accent1>
        <a:srgbClr val="0077C8"/>
      </a:accent1>
      <a:accent2>
        <a:srgbClr val="007681"/>
      </a:accent2>
      <a:accent3>
        <a:srgbClr val="5CB8B2"/>
      </a:accent3>
      <a:accent4>
        <a:srgbClr val="4F758B"/>
      </a:accent4>
      <a:accent5>
        <a:srgbClr val="A9C37F"/>
      </a:accent5>
      <a:accent6>
        <a:srgbClr val="B3D0D6"/>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2_Office Theme">
  <a:themeElements>
    <a:clrScheme name="Leadership Presentation Spring 2017">
      <a:dk1>
        <a:srgbClr val="000000"/>
      </a:dk1>
      <a:lt1>
        <a:srgbClr val="FFFFFF"/>
      </a:lt1>
      <a:dk2>
        <a:srgbClr val="44546A"/>
      </a:dk2>
      <a:lt2>
        <a:srgbClr val="E7E6E6"/>
      </a:lt2>
      <a:accent1>
        <a:srgbClr val="0077C8"/>
      </a:accent1>
      <a:accent2>
        <a:srgbClr val="007681"/>
      </a:accent2>
      <a:accent3>
        <a:srgbClr val="5CB8B2"/>
      </a:accent3>
      <a:accent4>
        <a:srgbClr val="4F758B"/>
      </a:accent4>
      <a:accent5>
        <a:srgbClr val="A9C37F"/>
      </a:accent5>
      <a:accent6>
        <a:srgbClr val="B3D0D6"/>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3_Office Theme">
  <a:themeElements>
    <a:clrScheme name="Leadership Presentation Spring 2017">
      <a:dk1>
        <a:srgbClr val="000000"/>
      </a:dk1>
      <a:lt1>
        <a:srgbClr val="FFFFFF"/>
      </a:lt1>
      <a:dk2>
        <a:srgbClr val="44546A"/>
      </a:dk2>
      <a:lt2>
        <a:srgbClr val="E7E6E6"/>
      </a:lt2>
      <a:accent1>
        <a:srgbClr val="0077C8"/>
      </a:accent1>
      <a:accent2>
        <a:srgbClr val="007681"/>
      </a:accent2>
      <a:accent3>
        <a:srgbClr val="5CB8B2"/>
      </a:accent3>
      <a:accent4>
        <a:srgbClr val="4F758B"/>
      </a:accent4>
      <a:accent5>
        <a:srgbClr val="A9C37F"/>
      </a:accent5>
      <a:accent6>
        <a:srgbClr val="B3D0D6"/>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TotalTime>
  <Words>463</Words>
  <Application>Microsoft Office PowerPoint</Application>
  <PresentationFormat>Widescreen</PresentationFormat>
  <Paragraphs>36</Paragraphs>
  <Slides>3</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vt:i4>
      </vt:variant>
    </vt:vector>
  </HeadingPairs>
  <TitlesOfParts>
    <vt:vector size="10" baseType="lpstr">
      <vt:lpstr>Arial</vt:lpstr>
      <vt:lpstr>Arial Black</vt:lpstr>
      <vt:lpstr>Calibri</vt:lpstr>
      <vt:lpstr>Office Theme</vt:lpstr>
      <vt:lpstr>1_Office Theme</vt:lpstr>
      <vt:lpstr>2_Office Theme</vt:lpstr>
      <vt:lpstr>3_Office Theme</vt:lpstr>
      <vt:lpstr>PowerPoint Presentation</vt:lpstr>
      <vt:lpstr>Absences and Time Off Guidance</vt:lpstr>
      <vt:lpstr>General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DiMartino, Colleen</dc:creator>
  <cp:lastModifiedBy>DiMartino, Colleen</cp:lastModifiedBy>
  <cp:revision>5</cp:revision>
  <cp:lastPrinted>1900-01-01T00:00:00Z</cp:lastPrinted>
  <dcterms:created xsi:type="dcterms:W3CDTF">1900-01-01T00:00:00Z</dcterms:created>
  <dcterms:modified xsi:type="dcterms:W3CDTF">2021-09-03T19:28:28Z</dcterms:modified>
</cp:coreProperties>
</file>