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  <p:sldMasterId id="2147483696" r:id="rId6"/>
  </p:sldMasterIdLst>
  <p:notesMasterIdLst>
    <p:notesMasterId r:id="rId17"/>
  </p:notesMasterIdLst>
  <p:handoutMasterIdLst>
    <p:handoutMasterId r:id="rId18"/>
  </p:handoutMasterIdLst>
  <p:sldIdLst>
    <p:sldId id="302" r:id="rId7"/>
    <p:sldId id="317" r:id="rId8"/>
    <p:sldId id="306" r:id="rId9"/>
    <p:sldId id="312" r:id="rId10"/>
    <p:sldId id="310" r:id="rId11"/>
    <p:sldId id="311" r:id="rId12"/>
    <p:sldId id="304" r:id="rId13"/>
    <p:sldId id="315" r:id="rId14"/>
    <p:sldId id="314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ne Rankin" initials="BR" lastIdx="1" clrIdx="0">
    <p:extLst/>
  </p:cmAuthor>
  <p:cmAuthor id="2" name="Brandonne Rankin" initials="BR [2]" lastIdx="1" clrIdx="1">
    <p:extLst/>
  </p:cmAuthor>
  <p:cmAuthor id="3" name="Brandonne Rankin" initials="BR [3]" lastIdx="1" clrIdx="2">
    <p:extLst/>
  </p:cmAuthor>
  <p:cmAuthor id="4" name="Brandonne Rankin" initials="BR [4]" lastIdx="1" clrIdx="3">
    <p:extLst/>
  </p:cmAuthor>
  <p:cmAuthor id="5" name="Brandonne Rankin" initials="BR [5]" lastIdx="1" clrIdx="4">
    <p:extLst/>
  </p:cmAuthor>
  <p:cmAuthor id="6" name="Brandonne Rankin" initials="BR [6]" lastIdx="1" clrIdx="5">
    <p:extLst/>
  </p:cmAuthor>
  <p:cmAuthor id="7" name="Brandonne Rankin" initials="BR [7]" lastIdx="1" clrIdx="6">
    <p:extLst/>
  </p:cmAuthor>
  <p:cmAuthor id="8" name="Brandonne Rankin" initials="BR [8]" lastIdx="1" clrIdx="7">
    <p:extLst/>
  </p:cmAuthor>
  <p:cmAuthor id="9" name="Brandonne Rankin" initials="BR [9]" lastIdx="1" clrIdx="8">
    <p:extLst/>
  </p:cmAuthor>
  <p:cmAuthor id="10" name="Brandonne Rankin" initials="BR [10]" lastIdx="1" clrIdx="9">
    <p:extLst/>
  </p:cmAuthor>
  <p:cmAuthor id="11" name="Brandonne Rankin" initials="BR [11]" lastIdx="1" clrIdx="10">
    <p:extLst/>
  </p:cmAuthor>
  <p:cmAuthor id="12" name="Brandonne Rankin" initials="BR [12]" lastIdx="1" clrIdx="11">
    <p:extLst/>
  </p:cmAuthor>
  <p:cmAuthor id="13" name="Brandonne Rankin" initials="BR [13]" lastIdx="1" clrIdx="1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947154"/>
    <a:srgbClr val="31859C"/>
    <a:srgbClr val="E46C0A"/>
    <a:srgbClr val="80C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 autoAdjust="0"/>
    <p:restoredTop sz="74476" autoAdjust="0"/>
  </p:normalViewPr>
  <p:slideViewPr>
    <p:cSldViewPr snapToGrid="0" snapToObjects="1">
      <p:cViewPr varScale="1">
        <p:scale>
          <a:sx n="64" d="100"/>
          <a:sy n="64" d="100"/>
        </p:scale>
        <p:origin x="1722" y="66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51FF0-A164-7746-BA86-095BFB86A5D6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E7B5E-7CB1-584B-B7FB-50EF001FC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4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E681-FF6D-0040-88B3-511889FAA42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C59BB-5529-6542-BE89-C6343E2BD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3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59BB-5529-6542-BE89-C6343E2BD6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59BB-5529-6542-BE89-C6343E2BD67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3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59BB-5529-6542-BE89-C6343E2BD6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8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7BE7-14D9-8B4D-80E5-46F65704642A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0FE-B2B9-0847-8531-F667E0724D5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113-4A79-D545-B33D-44003550C03B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7BE7-14D9-8B4D-80E5-46F65704642A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0C2A-F700-C74A-8EAA-7DBE4ACF6D2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A4BB-762A-6B40-9EFC-43E29FDFA93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B7BC-1B3D-EF49-A24A-08182F5CBB50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37FE-D90C-684D-961D-1371C7B0320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7-3156-8640-AF02-09509A9916E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2E6E-DAA9-A24F-89AB-D4CC0B487841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8BAA-3D97-8D4E-8D5A-CE0252E50AEB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0C2A-F700-C74A-8EAA-7DBE4ACF6D2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A90C-20E3-D244-9BE7-9D1B827C1B1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0FE-B2B9-0847-8531-F667E0724D5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113-4A79-D545-B33D-44003550C03B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7BE7-14D9-8B4D-80E5-46F65704642A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0C2A-F700-C74A-8EAA-7DBE4ACF6D2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A4BB-762A-6B40-9EFC-43E29FDFA93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B7BC-1B3D-EF49-A24A-08182F5CBB50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37FE-D90C-684D-961D-1371C7B0320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7-3156-8640-AF02-09509A9916E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2E6E-DAA9-A24F-89AB-D4CC0B487841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A4BB-762A-6B40-9EFC-43E29FDFA93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8BAA-3D97-8D4E-8D5A-CE0252E50AEB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A90C-20E3-D244-9BE7-9D1B827C1B1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0FE-B2B9-0847-8531-F667E0724D5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113-4A79-D545-B33D-44003550C03B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B7BC-1B3D-EF49-A24A-08182F5CBB50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37FE-D90C-684D-961D-1371C7B0320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7-3156-8640-AF02-09509A9916E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2E6E-DAA9-A24F-89AB-D4CC0B487841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8BAA-3D97-8D4E-8D5A-CE0252E50AEB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A90C-20E3-D244-9BE7-9D1B827C1B1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RRH_Logo_OneLine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0" y="0"/>
            <a:ext cx="457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RRH_Logo_OneLine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-1500556" y="2924995"/>
            <a:ext cx="3305912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17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RRH_Logo_OneLine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45148"/>
            <a:ext cx="3048000" cy="1640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680496" y="6356351"/>
            <a:ext cx="511504" cy="51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0496" y="6423593"/>
            <a:ext cx="51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41D78720-7C3A-E44D-854A-D1390C00B4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ah.Biondi@rochesterregional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rhclinicalrequest@rochesterregional.org" TargetMode="External"/><Relationship Id="rId4" Type="http://schemas.openxmlformats.org/officeDocument/2006/relationships/hyperlink" Target="mailto:RRHclinicalrequest@rochesterregiona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RHclinicalrequest@rochesterregional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aron.burton@rochesterregional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aron.Burton@rochesterregional.org" TargetMode="External"/><Relationship Id="rId2" Type="http://schemas.openxmlformats.org/officeDocument/2006/relationships/hyperlink" Target="mailto:IvantiITService@rochesterregional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RHclinialrequest@rochesterregional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-1" y="4789857"/>
            <a:ext cx="12189425" cy="11790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667" dirty="0" smtClean="0"/>
              <a:t>RRH Student Re-Entry Process </a:t>
            </a:r>
            <a:endParaRPr lang="en-US" sz="2667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504859" y="6025079"/>
            <a:ext cx="9144000" cy="72993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67" dirty="0" smtClean="0"/>
              <a:t>Updated 11/2020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3" y="-1"/>
            <a:ext cx="12192003" cy="4226561"/>
            <a:chOff x="-2" y="-1"/>
            <a:chExt cx="9144002" cy="31699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"/>
              <a:ext cx="9144001" cy="31699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391885"/>
              <a:ext cx="6410849" cy="2561485"/>
            </a:xfrm>
            <a:prstGeom prst="rect">
              <a:avLst/>
            </a:prstGeom>
            <a:effectLst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708" y="-1"/>
            <a:ext cx="12225133" cy="42265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7080" y="6355255"/>
            <a:ext cx="3332921" cy="363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90859" y="4218527"/>
            <a:ext cx="4572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62" y="358205"/>
            <a:ext cx="1877335" cy="4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&amp; Exposure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 students exposed to </a:t>
            </a:r>
            <a:r>
              <a:rPr lang="en-US" dirty="0" smtClean="0"/>
              <a:t>COVID or who do not “pass” the daily pass questions </a:t>
            </a:r>
            <a:r>
              <a:rPr lang="en-US" dirty="0"/>
              <a:t>should call the </a:t>
            </a:r>
            <a:r>
              <a:rPr lang="en-US" b="1" i="1" dirty="0">
                <a:solidFill>
                  <a:srgbClr val="0082C8"/>
                </a:solidFill>
              </a:rPr>
              <a:t>RRH COVID Hotline at </a:t>
            </a:r>
            <a:r>
              <a:rPr lang="en-US" b="1" i="1" dirty="0" smtClean="0">
                <a:solidFill>
                  <a:srgbClr val="0082C8"/>
                </a:solidFill>
              </a:rPr>
              <a:t>585-454-8202; </a:t>
            </a:r>
            <a:r>
              <a:rPr lang="en-US" u="sng" dirty="0" smtClean="0">
                <a:solidFill>
                  <a:srgbClr val="0082C8"/>
                </a:solidFill>
              </a:rPr>
              <a:t>they must identify themselves as a student</a:t>
            </a:r>
          </a:p>
          <a:p>
            <a:pPr lvl="1"/>
            <a:r>
              <a:rPr lang="en-US" dirty="0" smtClean="0">
                <a:solidFill>
                  <a:srgbClr val="0082C8"/>
                </a:solidFill>
              </a:rPr>
              <a:t>Students will be directed to occupational health if assessment needed and must contact their school</a:t>
            </a:r>
            <a:endParaRPr lang="en-US" dirty="0">
              <a:solidFill>
                <a:srgbClr val="0082C8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Any other incidents or exposures please </a:t>
            </a:r>
          </a:p>
          <a:p>
            <a:pPr lvl="1"/>
            <a:r>
              <a:rPr lang="en-US" dirty="0"/>
              <a:t>Place an event into </a:t>
            </a:r>
            <a:r>
              <a:rPr lang="en-US" dirty="0" err="1"/>
              <a:t>SafeConnect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Instruct the student to contact their School and the RRH Occupational Medicine Department </a:t>
            </a:r>
          </a:p>
          <a:p>
            <a:pPr lvl="1"/>
            <a:r>
              <a:rPr lang="en-US" dirty="0"/>
              <a:t>Send the student immediately for follow up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</a:t>
            </a:r>
            <a:br>
              <a:rPr lang="en-US" dirty="0" smtClean="0"/>
            </a:br>
            <a:r>
              <a:rPr lang="en-US" dirty="0" smtClean="0"/>
              <a:t>Clinical Request Process &amp; Approval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563035"/>
              </p:ext>
            </p:extLst>
          </p:nvPr>
        </p:nvGraphicFramePr>
        <p:xfrm>
          <a:off x="329783" y="1825625"/>
          <a:ext cx="11617377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602">
                  <a:extLst>
                    <a:ext uri="{9D8B030D-6E8A-4147-A177-3AD203B41FA5}">
                      <a16:colId xmlns:a16="http://schemas.microsoft.com/office/drawing/2014/main" val="1375012569"/>
                    </a:ext>
                  </a:extLst>
                </a:gridCol>
                <a:gridCol w="3886063">
                  <a:extLst>
                    <a:ext uri="{9D8B030D-6E8A-4147-A177-3AD203B41FA5}">
                      <a16:colId xmlns:a16="http://schemas.microsoft.com/office/drawing/2014/main" val="1804531173"/>
                    </a:ext>
                  </a:extLst>
                </a:gridCol>
                <a:gridCol w="4587712">
                  <a:extLst>
                    <a:ext uri="{9D8B030D-6E8A-4147-A177-3AD203B41FA5}">
                      <a16:colId xmlns:a16="http://schemas.microsoft.com/office/drawing/2014/main" val="387375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Student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Send Request</a:t>
                      </a:r>
                      <a:r>
                        <a:rPr lang="en-US" baseline="0" dirty="0" smtClean="0"/>
                        <a:t> and compliance to: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Approval &amp; Communication Process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22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</a:t>
                      </a:r>
                      <a:r>
                        <a:rPr lang="en-US" baseline="0" dirty="0" smtClean="0"/>
                        <a:t> (LPN, RN, CNA, HHA, APRN)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Leah.Biondi@rochesterregional.org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Nursing Clinical Liaison – The Nursing Institute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Nursing programs will follow the</a:t>
                      </a:r>
                      <a:r>
                        <a:rPr lang="en-US" baseline="0" dirty="0" smtClean="0"/>
                        <a:t> current request process. All communication to schools will be handled by the Nursing </a:t>
                      </a:r>
                      <a:r>
                        <a:rPr lang="en-US" baseline="0" dirty="0" err="1" smtClean="0"/>
                        <a:t>Institue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94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PA, Medical Students and Residency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GME</a:t>
                      </a:r>
                      <a:r>
                        <a:rPr lang="en-US" baseline="0" dirty="0" smtClean="0"/>
                        <a:t> Office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approvals and school communication will be</a:t>
                      </a:r>
                      <a:r>
                        <a:rPr lang="en-US" baseline="0" dirty="0" smtClean="0"/>
                        <a:t> handled by the GME office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2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other disciplines including but</a:t>
                      </a:r>
                      <a:r>
                        <a:rPr lang="en-US" baseline="0" dirty="0" smtClean="0"/>
                        <a:t> not limited to: </a:t>
                      </a:r>
                      <a:r>
                        <a:rPr lang="en-US" dirty="0" smtClean="0"/>
                        <a:t>SW, PT, OT, Speech, Medical Assistants, Dietary etc..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RRHclinicalrequest@rochesterregional.org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All compliance</a:t>
                      </a:r>
                      <a:r>
                        <a:rPr lang="en-US" baseline="0" dirty="0" smtClean="0"/>
                        <a:t> paperwork is required to be sent to this inbox </a:t>
                      </a:r>
                      <a:r>
                        <a:rPr lang="en-US" b="1" i="1" baseline="0" dirty="0" smtClean="0"/>
                        <a:t>PRIOR</a:t>
                      </a:r>
                      <a:r>
                        <a:rPr lang="en-US" baseline="0" dirty="0" smtClean="0"/>
                        <a:t> to the start 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These departments</a:t>
                      </a:r>
                      <a:r>
                        <a:rPr lang="en-US" baseline="0" dirty="0" smtClean="0"/>
                        <a:t> will be responsible for approving the # of students they can safely take and sending the appropriate compliance documents to the school of record and students for completion and then return of completed forms sent to the </a:t>
                      </a:r>
                      <a:r>
                        <a:rPr lang="en-US" baseline="0" dirty="0" smtClean="0">
                          <a:hlinkClick r:id="rId5"/>
                        </a:rPr>
                        <a:t>rrhclinicalrequest@rochesterregional.org</a:t>
                      </a:r>
                      <a:r>
                        <a:rPr lang="en-US" baseline="0" dirty="0" smtClean="0"/>
                        <a:t> for centralized storage.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0366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6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br>
              <a:rPr lang="en-US" dirty="0" smtClean="0"/>
            </a:br>
            <a:r>
              <a:rPr lang="en-US" dirty="0" smtClean="0"/>
              <a:t>Compliance Requirements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128983"/>
              </p:ext>
            </p:extLst>
          </p:nvPr>
        </p:nvGraphicFramePr>
        <p:xfrm>
          <a:off x="309717" y="1690688"/>
          <a:ext cx="1169547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148">
                  <a:extLst>
                    <a:ext uri="{9D8B030D-6E8A-4147-A177-3AD203B41FA5}">
                      <a16:colId xmlns:a16="http://schemas.microsoft.com/office/drawing/2014/main" val="3084518445"/>
                    </a:ext>
                  </a:extLst>
                </a:gridCol>
                <a:gridCol w="4100051">
                  <a:extLst>
                    <a:ext uri="{9D8B030D-6E8A-4147-A177-3AD203B41FA5}">
                      <a16:colId xmlns:a16="http://schemas.microsoft.com/office/drawing/2014/main" val="2330383577"/>
                    </a:ext>
                  </a:extLst>
                </a:gridCol>
                <a:gridCol w="4380271">
                  <a:extLst>
                    <a:ext uri="{9D8B030D-6E8A-4147-A177-3AD203B41FA5}">
                      <a16:colId xmlns:a16="http://schemas.microsoft.com/office/drawing/2014/main" val="2763030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 Completes?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to turn in?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1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RRH HIPPA Confidentiality Form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signs</a:t>
                      </a:r>
                    </a:p>
                    <a:p>
                      <a:r>
                        <a:rPr lang="en-US" baseline="0" dirty="0" smtClean="0"/>
                        <a:t>School attests completed on compliance grid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 on</a:t>
                      </a:r>
                      <a:r>
                        <a:rPr lang="en-US" baseline="0" dirty="0" smtClean="0"/>
                        <a:t> file at school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24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RRH Non-Employee Orientation Packet &amp; Post Test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completes post test </a:t>
                      </a:r>
                    </a:p>
                    <a:p>
                      <a:r>
                        <a:rPr lang="en-US" baseline="0" dirty="0" smtClean="0"/>
                        <a:t>School attests completed on compliance grid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 on file at school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0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2020 Compliance Grid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</a:t>
                      </a:r>
                      <a:r>
                        <a:rPr lang="en-US" baseline="0" dirty="0" smtClean="0"/>
                        <a:t> Affiliate (School)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completed grid to: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hlinkClick r:id="rId3"/>
                        </a:rPr>
                        <a:t>RRHclinicalrequest@rochesterregional.org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9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 Access Request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RRH Precepto</a:t>
                      </a:r>
                      <a:r>
                        <a:rPr lang="en-US" baseline="0" dirty="0" smtClean="0"/>
                        <a:t>r requests appropriate EMR level access. If no EMR needed request AD Account 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username and</a:t>
                      </a:r>
                      <a:r>
                        <a:rPr lang="en-US" baseline="0" dirty="0" smtClean="0"/>
                        <a:t> passwords to student and school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60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RRH Daily</a:t>
                      </a:r>
                      <a:r>
                        <a:rPr lang="en-US" baseline="0" dirty="0" smtClean="0"/>
                        <a:t> Pass Roster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RRH Preceptor</a:t>
                      </a:r>
                      <a:r>
                        <a:rPr lang="en-US" baseline="0" dirty="0" smtClean="0"/>
                        <a:t> once username is provided by 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to </a:t>
                      </a:r>
                      <a:r>
                        <a:rPr lang="en-US" dirty="0" smtClean="0">
                          <a:hlinkClick r:id="rId4"/>
                        </a:rPr>
                        <a:t>aaron.burton@rochesterregional.org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RRH Unit</a:t>
                      </a:r>
                      <a:r>
                        <a:rPr lang="en-US" baseline="0" dirty="0" smtClean="0"/>
                        <a:t> Orientation Acknowledgement Form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RRH Preceptor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</a:t>
                      </a:r>
                      <a:r>
                        <a:rPr lang="en-US" baseline="0" dirty="0" smtClean="0"/>
                        <a:t> completed form to: </a:t>
                      </a:r>
                    </a:p>
                    <a:p>
                      <a:r>
                        <a:rPr lang="en-US" baseline="0" dirty="0" smtClean="0">
                          <a:hlinkClick r:id="rId3"/>
                        </a:rPr>
                        <a:t>RRHclinicalrequest@rochesterregional.org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75107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7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Compliance Grid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54" y="1508760"/>
            <a:ext cx="12072091" cy="24722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6771" y="4337824"/>
            <a:ext cx="40924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 </a:t>
            </a:r>
            <a:r>
              <a:rPr lang="en-US" dirty="0" smtClean="0"/>
              <a:t>Shot – required date received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Annual Health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Immunizations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HIPPA Confidentiality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RRH Orientation Packet &amp; Post Test </a:t>
            </a:r>
            <a:r>
              <a:rPr lang="en-US" sz="1600" dirty="0" smtClean="0"/>
              <a:t>(PPE Video &amp; Mask, Shield Re-Use)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BLS (if applicable)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8137" y="433782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NEW: COVID-19 Clearance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</a:t>
            </a:r>
            <a:r>
              <a:rPr lang="en-US" dirty="0"/>
              <a:t>student has not traveled outside of the U.S in that last 30 days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student has not come in contact with a COVID positive patient or person under investigation in the last 14 days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6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645"/>
            <a:ext cx="10515600" cy="1325563"/>
          </a:xfrm>
        </p:spPr>
        <p:txBody>
          <a:bodyPr/>
          <a:lstStyle/>
          <a:p>
            <a:r>
              <a:rPr lang="en-US" dirty="0" smtClean="0"/>
              <a:t>Step 4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 Set Up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7918"/>
            <a:ext cx="10515600" cy="4316820"/>
          </a:xfrm>
        </p:spPr>
        <p:txBody>
          <a:bodyPr>
            <a:normAutofit/>
          </a:bodyPr>
          <a:lstStyle/>
          <a:p>
            <a:r>
              <a:rPr lang="en-US" dirty="0" smtClean="0"/>
              <a:t>Once approved the </a:t>
            </a:r>
            <a:r>
              <a:rPr lang="en-US" b="1" i="1" dirty="0" smtClean="0"/>
              <a:t>RRH</a:t>
            </a:r>
            <a:r>
              <a:rPr lang="en-US" dirty="0" smtClean="0"/>
              <a:t> </a:t>
            </a:r>
            <a:r>
              <a:rPr lang="en-US" b="1" i="1" dirty="0" smtClean="0"/>
              <a:t>department </a:t>
            </a:r>
            <a:r>
              <a:rPr lang="en-US" dirty="0" smtClean="0"/>
              <a:t>must complete the following </a:t>
            </a:r>
          </a:p>
          <a:p>
            <a:pPr lvl="1"/>
            <a:r>
              <a:rPr lang="en-US" dirty="0"/>
              <a:t>Submit an IT Ticket request to </a:t>
            </a:r>
            <a:r>
              <a:rPr lang="en-US" u="sng" dirty="0" smtClean="0">
                <a:hlinkClick r:id="rId2"/>
              </a:rPr>
              <a:t>IvantiITService@rochesterregional.org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  <a:r>
              <a:rPr lang="en-US" dirty="0"/>
              <a:t>asking for whatever EMR access is required for </a:t>
            </a:r>
            <a:r>
              <a:rPr lang="en-US" dirty="0" smtClean="0"/>
              <a:t>clinical. </a:t>
            </a:r>
            <a:r>
              <a:rPr lang="en-US" b="1" i="1" dirty="0" smtClean="0"/>
              <a:t>If your student does not require EMR access please request an AD Account.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Once IT access request is fulfilled send the  “RRH Daily Pass Roster</a:t>
            </a:r>
            <a:r>
              <a:rPr lang="en-US" dirty="0" smtClean="0"/>
              <a:t>” to </a:t>
            </a:r>
            <a:r>
              <a:rPr lang="en-US" u="sng" dirty="0">
                <a:hlinkClick r:id="rId3"/>
              </a:rPr>
              <a:t>Aaron.Burton@rochesterregional.org</a:t>
            </a:r>
            <a:r>
              <a:rPr lang="en-US" dirty="0"/>
              <a:t> and </a:t>
            </a:r>
            <a:r>
              <a:rPr lang="en-US" dirty="0" smtClean="0"/>
              <a:t>for daily pass set up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Send school clinical coordinator or student </a:t>
            </a:r>
            <a:r>
              <a:rPr lang="en-US" dirty="0"/>
              <a:t>their RRH Username and Temporary Password – </a:t>
            </a:r>
            <a:r>
              <a:rPr lang="en-US" b="1" i="1" dirty="0"/>
              <a:t>On first day of clinical have them log into apps.rochesterregional.org to change temporary password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8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Daily Screening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be required to use the RRH Daily Pass APP for daily screening and show this </a:t>
            </a:r>
            <a:r>
              <a:rPr lang="en-US" dirty="0" smtClean="0"/>
              <a:t>at </a:t>
            </a:r>
            <a:r>
              <a:rPr lang="en-US" dirty="0"/>
              <a:t>facility point of entry </a:t>
            </a:r>
            <a:r>
              <a:rPr lang="en-US" b="1" i="1" dirty="0"/>
              <a:t>AND </a:t>
            </a:r>
            <a:r>
              <a:rPr lang="en-US" dirty="0"/>
              <a:t>to </a:t>
            </a:r>
            <a:r>
              <a:rPr lang="en-US" dirty="0" smtClean="0"/>
              <a:t>RRH </a:t>
            </a:r>
            <a:r>
              <a:rPr lang="en-US" dirty="0"/>
              <a:t>clinical faculty and/or preceptor.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student who does not complete their Daily Pass will be subject to clinical being revoked permanently</a:t>
            </a:r>
          </a:p>
          <a:p>
            <a:pPr lvl="0"/>
            <a:r>
              <a:rPr lang="en-US" dirty="0"/>
              <a:t>Students will use their RRH username and </a:t>
            </a:r>
            <a:r>
              <a:rPr lang="en-US" u="sng" dirty="0"/>
              <a:t>temporary PW</a:t>
            </a:r>
            <a:r>
              <a:rPr lang="en-US" dirty="0"/>
              <a:t> to log into the RRH Daily Pass App </a:t>
            </a:r>
            <a:r>
              <a:rPr lang="en-US" u="sng" dirty="0"/>
              <a:t>on their first day</a:t>
            </a:r>
          </a:p>
          <a:p>
            <a:pPr lvl="0"/>
            <a:r>
              <a:rPr lang="en-US" dirty="0"/>
              <a:t>Once on RRH campus students </a:t>
            </a:r>
            <a:r>
              <a:rPr lang="en-US" b="1" u="sng" dirty="0"/>
              <a:t>MUST</a:t>
            </a:r>
            <a:r>
              <a:rPr lang="en-US" dirty="0"/>
              <a:t> log into apps.rochesterregional.org to change their temporary PW. </a:t>
            </a:r>
            <a:r>
              <a:rPr lang="en-US" b="1" i="1" dirty="0"/>
              <a:t>Please call 922-HELP for any password or login issues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2" y="68097"/>
            <a:ext cx="2174747" cy="1690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76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Screening Process – Reporting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316" y="2211573"/>
            <a:ext cx="3827721" cy="3147237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2211573"/>
            <a:ext cx="5181600" cy="4351338"/>
          </a:xfrm>
        </p:spPr>
        <p:txBody>
          <a:bodyPr/>
          <a:lstStyle/>
          <a:p>
            <a:r>
              <a:rPr lang="en-US" dirty="0" smtClean="0"/>
              <a:t>Student specific instructions for clearance and follow up </a:t>
            </a:r>
          </a:p>
          <a:p>
            <a:r>
              <a:rPr lang="en-US" dirty="0" smtClean="0"/>
              <a:t>Daily reporting for delinquent and denied students to designated RRH contact </a:t>
            </a:r>
          </a:p>
          <a:p>
            <a:r>
              <a:rPr lang="en-US" dirty="0" smtClean="0"/>
              <a:t>Follow up to schools for violation of RRH procedure and possible revoking of clinical privileges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/>
              <a:t>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Personal Protective Equipment (PPE) Distribution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4465"/>
            <a:ext cx="10515600" cy="3412498"/>
          </a:xfrm>
        </p:spPr>
        <p:txBody>
          <a:bodyPr/>
          <a:lstStyle/>
          <a:p>
            <a:r>
              <a:rPr lang="en-US" dirty="0"/>
              <a:t>Distribution of PPE to students is </a:t>
            </a:r>
            <a:r>
              <a:rPr lang="en-US" dirty="0" smtClean="0"/>
              <a:t>the responsibility of RRH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students should follow your facility and departmental process for obtaining </a:t>
            </a:r>
            <a:r>
              <a:rPr lang="en-US" dirty="0" smtClean="0"/>
              <a:t>the appropriate PPE for your clinical area, including but not limited to a surgical </a:t>
            </a:r>
            <a:r>
              <a:rPr lang="en-US" dirty="0"/>
              <a:t>mask and face </a:t>
            </a:r>
            <a:r>
              <a:rPr lang="en-US" dirty="0" smtClean="0"/>
              <a:t>shield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8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7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7</a:t>
            </a:r>
            <a:br>
              <a:rPr lang="en-US" dirty="0" smtClean="0"/>
            </a:br>
            <a:r>
              <a:rPr lang="en-US" dirty="0" smtClean="0"/>
              <a:t>Department Policy &amp; Procedure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7897"/>
            <a:ext cx="10515600" cy="3859065"/>
          </a:xfrm>
        </p:spPr>
        <p:txBody>
          <a:bodyPr/>
          <a:lstStyle/>
          <a:p>
            <a:r>
              <a:rPr lang="en-US" dirty="0" smtClean="0"/>
              <a:t>Review all unit specific policies and procedures with each student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&amp; Return “Rochester </a:t>
            </a:r>
            <a:r>
              <a:rPr lang="en-US" dirty="0"/>
              <a:t>Regional Health Unit Orientation Acknowledgment Statement for Affiliating Students &amp; Non-Employed </a:t>
            </a:r>
            <a:r>
              <a:rPr lang="en-US" dirty="0" smtClean="0"/>
              <a:t>Professionals” to </a:t>
            </a:r>
            <a:r>
              <a:rPr lang="en-US" dirty="0" smtClean="0">
                <a:hlinkClick r:id="rId2"/>
              </a:rPr>
              <a:t>RRHclinicalrequest@rochesterregional.org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Attests to review of all unit specific polices, procedures, safety measures and tracks PPE distribution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720-7C3A-E44D-854A-D1390C00B4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0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Leadership Presentation Spr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007681"/>
      </a:accent2>
      <a:accent3>
        <a:srgbClr val="5CB8B2"/>
      </a:accent3>
      <a:accent4>
        <a:srgbClr val="4F758B"/>
      </a:accent4>
      <a:accent5>
        <a:srgbClr val="A9C37F"/>
      </a:accent5>
      <a:accent6>
        <a:srgbClr val="B3D0D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89AABDEC8334D83EF613319EF6BA7" ma:contentTypeVersion="2" ma:contentTypeDescription="Create a new document." ma:contentTypeScope="" ma:versionID="71777a412e8bca8b3b0d49c2879e40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6254111a8e32ab6085427428fc563f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02BB35-28F0-4700-ABF9-6424CB4FB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63F602-ECCE-4AA6-8A72-B6472DACF8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32815-CA59-43D9-90A4-3285E3792C9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2773</TotalTime>
  <Words>804</Words>
  <Application>Microsoft Office PowerPoint</Application>
  <PresentationFormat>Widescreen</PresentationFormat>
  <Paragraphs>100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1_Office Theme</vt:lpstr>
      <vt:lpstr>2_Office Theme</vt:lpstr>
      <vt:lpstr>PowerPoint Presentation</vt:lpstr>
      <vt:lpstr>Step 1 Clinical Request Process &amp; Approval </vt:lpstr>
      <vt:lpstr>Step 3 Compliance Requirements </vt:lpstr>
      <vt:lpstr>2020 Compliance Grid </vt:lpstr>
      <vt:lpstr>Step 4  IT Set Up  </vt:lpstr>
      <vt:lpstr>Step 5  Daily Screening Process</vt:lpstr>
      <vt:lpstr>Daily Screening Process – Reporting </vt:lpstr>
      <vt:lpstr>Step 6 Personal Protective Equipment (PPE) Distribution  </vt:lpstr>
      <vt:lpstr>Step 7 Department Policy &amp; Procedure Review </vt:lpstr>
      <vt:lpstr>Incident &amp; Exposure Process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Grapensteter, Valerie</cp:lastModifiedBy>
  <cp:revision>439</cp:revision>
  <cp:lastPrinted>2017-07-28T17:43:24Z</cp:lastPrinted>
  <dcterms:created xsi:type="dcterms:W3CDTF">2017-05-09T17:50:50Z</dcterms:created>
  <dcterms:modified xsi:type="dcterms:W3CDTF">2020-11-17T20:14:17Z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0x01010022789AABDEC8334D83EF613319EF6BA7</vt:lpwstr>
  </property>
</Properties>
</file>