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96" r:id="rId6"/>
  </p:sldMasterIdLst>
  <p:notesMasterIdLst>
    <p:notesMasterId r:id="rId16"/>
  </p:notesMasterIdLst>
  <p:handoutMasterIdLst>
    <p:handoutMasterId r:id="rId17"/>
  </p:handoutMasterIdLst>
  <p:sldIdLst>
    <p:sldId id="302" r:id="rId7"/>
    <p:sldId id="310" r:id="rId8"/>
    <p:sldId id="311" r:id="rId9"/>
    <p:sldId id="325" r:id="rId10"/>
    <p:sldId id="326" r:id="rId11"/>
    <p:sldId id="327" r:id="rId12"/>
    <p:sldId id="313" r:id="rId13"/>
    <p:sldId id="314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ne Rankin" initials="BR" lastIdx="1" clrIdx="0">
    <p:extLst/>
  </p:cmAuthor>
  <p:cmAuthor id="2" name="Brandonne Rankin" initials="BR [2]" lastIdx="1" clrIdx="1">
    <p:extLst/>
  </p:cmAuthor>
  <p:cmAuthor id="3" name="Brandonne Rankin" initials="BR [3]" lastIdx="1" clrIdx="2">
    <p:extLst/>
  </p:cmAuthor>
  <p:cmAuthor id="4" name="Brandonne Rankin" initials="BR [4]" lastIdx="1" clrIdx="3">
    <p:extLst/>
  </p:cmAuthor>
  <p:cmAuthor id="5" name="Brandonne Rankin" initials="BR [5]" lastIdx="1" clrIdx="4">
    <p:extLst/>
  </p:cmAuthor>
  <p:cmAuthor id="6" name="Brandonne Rankin" initials="BR [6]" lastIdx="1" clrIdx="5">
    <p:extLst/>
  </p:cmAuthor>
  <p:cmAuthor id="7" name="Brandonne Rankin" initials="BR [7]" lastIdx="1" clrIdx="6">
    <p:extLst/>
  </p:cmAuthor>
  <p:cmAuthor id="8" name="Brandonne Rankin" initials="BR [8]" lastIdx="1" clrIdx="7">
    <p:extLst/>
  </p:cmAuthor>
  <p:cmAuthor id="9" name="Brandonne Rankin" initials="BR [9]" lastIdx="1" clrIdx="8">
    <p:extLst/>
  </p:cmAuthor>
  <p:cmAuthor id="10" name="Brandonne Rankin" initials="BR [10]" lastIdx="1" clrIdx="9">
    <p:extLst/>
  </p:cmAuthor>
  <p:cmAuthor id="11" name="Brandonne Rankin" initials="BR [11]" lastIdx="1" clrIdx="10">
    <p:extLst/>
  </p:cmAuthor>
  <p:cmAuthor id="12" name="Brandonne Rankin" initials="BR [12]" lastIdx="1" clrIdx="11">
    <p:extLst/>
  </p:cmAuthor>
  <p:cmAuthor id="13" name="Brandonne Rankin" initials="BR [13]" lastIdx="1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154"/>
    <a:srgbClr val="31859C"/>
    <a:srgbClr val="E46C0A"/>
    <a:srgbClr val="0082C8"/>
    <a:srgbClr val="80C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3"/>
    <p:restoredTop sz="63011" autoAdjust="0"/>
  </p:normalViewPr>
  <p:slideViewPr>
    <p:cSldViewPr snapToGrid="0" snapToObjects="1">
      <p:cViewPr varScale="1">
        <p:scale>
          <a:sx n="134" d="100"/>
          <a:sy n="134" d="100"/>
        </p:scale>
        <p:origin x="184" y="33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51FF0-A164-7746-BA86-095BFB86A5D6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7B5E-7CB1-584B-B7FB-50EF001FC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E681-FF6D-0040-88B3-511889FAA422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C59BB-5529-6542-BE89-C6343E2BD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7BE7-14D9-8B4D-80E5-46F65704642A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0FE-B2B9-0847-8531-F667E0724D5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113-4A79-D545-B33D-44003550C03B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7BE7-14D9-8B4D-80E5-46F65704642A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C2A-F700-C74A-8EAA-7DBE4ACF6D2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A4BB-762A-6B40-9EFC-43E29FDFA933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B7BC-1B3D-EF49-A24A-08182F5CBB50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7FE-D90C-684D-961D-1371C7B0320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7-3156-8640-AF02-09509A9916E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E6E-DAA9-A24F-89AB-D4CC0B487841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BAA-3D97-8D4E-8D5A-CE0252E50AEB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C2A-F700-C74A-8EAA-7DBE4ACF6D2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90C-20E3-D244-9BE7-9D1B827C1B1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0FE-B2B9-0847-8531-F667E0724D5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113-4A79-D545-B33D-44003550C03B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7BE7-14D9-8B4D-80E5-46F65704642A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C2A-F700-C74A-8EAA-7DBE4ACF6D2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A4BB-762A-6B40-9EFC-43E29FDFA933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B7BC-1B3D-EF49-A24A-08182F5CBB50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7FE-D90C-684D-961D-1371C7B0320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7-3156-8640-AF02-09509A9916E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E6E-DAA9-A24F-89AB-D4CC0B487841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A4BB-762A-6B40-9EFC-43E29FDFA933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BAA-3D97-8D4E-8D5A-CE0252E50AEB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90C-20E3-D244-9BE7-9D1B827C1B1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0FE-B2B9-0847-8531-F667E0724D5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113-4A79-D545-B33D-44003550C03B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B7BC-1B3D-EF49-A24A-08182F5CBB50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7FE-D90C-684D-961D-1371C7B0320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7-3156-8640-AF02-09509A9916E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E6E-DAA9-A24F-89AB-D4CC0B487841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BAA-3D97-8D4E-8D5A-CE0252E50AEB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90C-20E3-D244-9BE7-9D1B827C1B1E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RH_Logo_OneLine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0" y="0"/>
            <a:ext cx="457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RH_Logo_OneLine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1500556" y="2924995"/>
            <a:ext cx="3305912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1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RH_Logo_OneLine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hdailypas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rochesterregional.org/istsupport/Pages/Home.aspx" TargetMode="External"/><Relationship Id="rId2" Type="http://schemas.openxmlformats.org/officeDocument/2006/relationships/hyperlink" Target="mailto:itservice@rochesterregional.org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-1" y="4789857"/>
            <a:ext cx="12189425" cy="1179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4800" dirty="0"/>
              <a:t>RRH DAILY PASS</a:t>
            </a:r>
            <a:endParaRPr lang="en-US" sz="2667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504859" y="6025079"/>
            <a:ext cx="9144000" cy="72993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67" dirty="0"/>
              <a:t>June 26, 2020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" y="-1"/>
            <a:ext cx="12192003" cy="4226561"/>
            <a:chOff x="-2" y="-1"/>
            <a:chExt cx="9144002" cy="31699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"/>
              <a:ext cx="9144001" cy="31699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391885"/>
              <a:ext cx="6410849" cy="2561485"/>
            </a:xfrm>
            <a:prstGeom prst="rect">
              <a:avLst/>
            </a:prstGeom>
            <a:effectLst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708" y="-1"/>
            <a:ext cx="12225133" cy="42265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7080" y="6355255"/>
            <a:ext cx="3332921" cy="363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90859" y="4218527"/>
            <a:ext cx="457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62" y="358205"/>
            <a:ext cx="1877335" cy="476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CCB0E-BC95-3445-9A48-5C564F0A9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14" y="4460342"/>
            <a:ext cx="2105973" cy="21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898A154-7B01-A645-8C12-EAED43B02AC5}"/>
              </a:ext>
            </a:extLst>
          </p:cNvPr>
          <p:cNvSpPr/>
          <p:nvPr/>
        </p:nvSpPr>
        <p:spPr>
          <a:xfrm>
            <a:off x="0" y="1435256"/>
            <a:ext cx="12192000" cy="45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829" y="365125"/>
            <a:ext cx="11915479" cy="1325563"/>
          </a:xfrm>
        </p:spPr>
        <p:txBody>
          <a:bodyPr>
            <a:normAutofit/>
          </a:bodyPr>
          <a:lstStyle/>
          <a:p>
            <a:r>
              <a:rPr lang="en-US" dirty="0"/>
              <a:t>RRH DAILY PASS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F4614-0807-6549-9F3D-F502FB8F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0" y="3160657"/>
            <a:ext cx="2497208" cy="2497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04C85-1455-154B-8DBB-A71BA8811559}"/>
              </a:ext>
            </a:extLst>
          </p:cNvPr>
          <p:cNvSpPr txBox="1"/>
          <p:nvPr/>
        </p:nvSpPr>
        <p:spPr>
          <a:xfrm>
            <a:off x="452387" y="1482338"/>
            <a:ext cx="18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ACCESS: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9467B-3033-E441-823E-114370BCF391}"/>
              </a:ext>
            </a:extLst>
          </p:cNvPr>
          <p:cNvSpPr txBox="1"/>
          <p:nvPr/>
        </p:nvSpPr>
        <p:spPr>
          <a:xfrm>
            <a:off x="452387" y="2063751"/>
            <a:ext cx="86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Scan QR Code with your mobile phone or enter </a:t>
            </a:r>
            <a:r>
              <a:rPr lang="en-US" dirty="0">
                <a:hlinkClick r:id="rId3"/>
              </a:rPr>
              <a:t>www.rrhdailypass.org</a:t>
            </a:r>
            <a:r>
              <a:rPr lang="en-US" dirty="0"/>
              <a:t> into your browser.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A07D6-CB75-2445-A035-38EAD4C3A739}"/>
              </a:ext>
            </a:extLst>
          </p:cNvPr>
          <p:cNvSpPr txBox="1"/>
          <p:nvPr/>
        </p:nvSpPr>
        <p:spPr>
          <a:xfrm>
            <a:off x="702643" y="2427538"/>
            <a:ext cx="1066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We recommend you bookmark </a:t>
            </a:r>
            <a:r>
              <a:rPr lang="en-US" dirty="0" err="1"/>
              <a:t>rrhdailypass.org</a:t>
            </a:r>
            <a:r>
              <a:rPr lang="en-US" dirty="0"/>
              <a:t> for quick access in your mobile phone or desktop browser.</a:t>
            </a:r>
          </a:p>
        </p:txBody>
      </p:sp>
    </p:spTree>
    <p:extLst>
      <p:ext uri="{BB962C8B-B14F-4D97-AF65-F5344CB8AC3E}">
        <p14:creationId xmlns:p14="http://schemas.microsoft.com/office/powerpoint/2010/main" val="27068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20903B1-F404-FA46-AAB3-33600E6101FD}"/>
              </a:ext>
            </a:extLst>
          </p:cNvPr>
          <p:cNvSpPr/>
          <p:nvPr/>
        </p:nvSpPr>
        <p:spPr>
          <a:xfrm>
            <a:off x="0" y="1435256"/>
            <a:ext cx="12192000" cy="45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RRH DAILY PASS USER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5D6D-E95C-8940-992E-34FD502510CE}"/>
              </a:ext>
            </a:extLst>
          </p:cNvPr>
          <p:cNvSpPr txBox="1"/>
          <p:nvPr/>
        </p:nvSpPr>
        <p:spPr>
          <a:xfrm>
            <a:off x="452387" y="1482872"/>
            <a:ext cx="17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LOGIN: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7A65E-83CD-A04C-B356-FB73A0B848BB}"/>
              </a:ext>
            </a:extLst>
          </p:cNvPr>
          <p:cNvSpPr txBox="1"/>
          <p:nvPr/>
        </p:nvSpPr>
        <p:spPr>
          <a:xfrm>
            <a:off x="452387" y="1973382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Click Login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0A872A-55DD-1343-8BF2-DC241A5E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2" y="2371766"/>
            <a:ext cx="3403600" cy="160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CDA831-6C0E-6F4F-AEDA-0EFC2C6253A1}"/>
              </a:ext>
            </a:extLst>
          </p:cNvPr>
          <p:cNvSpPr txBox="1"/>
          <p:nvPr/>
        </p:nvSpPr>
        <p:spPr>
          <a:xfrm>
            <a:off x="4237678" y="19733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Click RRH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6E0362-C107-2143-8FCC-4D5384A0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30" y="2368050"/>
            <a:ext cx="2908300" cy="4191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737FCA-616D-2D48-8064-1E39531D1513}"/>
              </a:ext>
            </a:extLst>
          </p:cNvPr>
          <p:cNvSpPr txBox="1"/>
          <p:nvPr/>
        </p:nvSpPr>
        <p:spPr>
          <a:xfrm>
            <a:off x="6925804" y="1998718"/>
            <a:ext cx="20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Enter Credentials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280BC-ADC3-C342-BC71-DB5313A30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28" y="2342714"/>
            <a:ext cx="2336800" cy="2171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E7FD46-4B15-AE4D-BDB4-5277156C624F}"/>
              </a:ext>
            </a:extLst>
          </p:cNvPr>
          <p:cNvSpPr txBox="1"/>
          <p:nvPr/>
        </p:nvSpPr>
        <p:spPr>
          <a:xfrm>
            <a:off x="500876" y="5147228"/>
            <a:ext cx="644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NOT LOGIN WITH YOUR EMAIL ADDRESS USE YOUR USERNAME.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2F3331-F5C5-244F-809C-6CFF8B7C0376}"/>
              </a:ext>
            </a:extLst>
          </p:cNvPr>
          <p:cNvCxnSpPr>
            <a:cxnSpLocks/>
          </p:cNvCxnSpPr>
          <p:nvPr/>
        </p:nvCxnSpPr>
        <p:spPr>
          <a:xfrm flipV="1">
            <a:off x="6410325" y="3743325"/>
            <a:ext cx="828675" cy="111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902774-21C5-4B45-B81E-20D967E6F4A3}"/>
              </a:ext>
            </a:extLst>
          </p:cNvPr>
          <p:cNvSpPr txBox="1"/>
          <p:nvPr/>
        </p:nvSpPr>
        <p:spPr>
          <a:xfrm>
            <a:off x="548479" y="4786067"/>
            <a:ext cx="639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Students</a:t>
            </a:r>
            <a:r>
              <a:rPr lang="en-US" dirty="0"/>
              <a:t>: Login using your Care Connect username and password.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6DB14-E97C-D943-9EF1-ABDE33745B25}"/>
              </a:ext>
            </a:extLst>
          </p:cNvPr>
          <p:cNvSpPr txBox="1"/>
          <p:nvPr/>
        </p:nvSpPr>
        <p:spPr>
          <a:xfrm>
            <a:off x="500876" y="5466411"/>
            <a:ext cx="639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name may default to </a:t>
            </a:r>
            <a:r>
              <a:rPr lang="en-US" dirty="0" err="1"/>
              <a:t>username@viahhealth</a:t>
            </a:r>
            <a:r>
              <a:rPr lang="en-US" dirty="0"/>
              <a:t> which is normal.</a:t>
            </a:r>
          </a:p>
        </p:txBody>
      </p:sp>
    </p:spTree>
    <p:extLst>
      <p:ext uri="{BB962C8B-B14F-4D97-AF65-F5344CB8AC3E}">
        <p14:creationId xmlns:p14="http://schemas.microsoft.com/office/powerpoint/2010/main" val="94777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99C5A5B-64E5-8844-A3DC-4AD48D43294B}"/>
              </a:ext>
            </a:extLst>
          </p:cNvPr>
          <p:cNvSpPr/>
          <p:nvPr/>
        </p:nvSpPr>
        <p:spPr>
          <a:xfrm>
            <a:off x="0" y="940249"/>
            <a:ext cx="12192000" cy="45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87"/>
            <a:ext cx="8086725" cy="1325563"/>
          </a:xfrm>
        </p:spPr>
        <p:txBody>
          <a:bodyPr>
            <a:normAutofit/>
          </a:bodyPr>
          <a:lstStyle/>
          <a:p>
            <a:r>
              <a:rPr lang="en-US" sz="3500" dirty="0"/>
              <a:t>RRH DAILY PASS USER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5D6D-E95C-8940-992E-34FD502510CE}"/>
              </a:ext>
            </a:extLst>
          </p:cNvPr>
          <p:cNvSpPr txBox="1"/>
          <p:nvPr/>
        </p:nvSpPr>
        <p:spPr>
          <a:xfrm>
            <a:off x="459753" y="1004193"/>
            <a:ext cx="14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USE: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7B8C3-8EE4-7F47-AC44-6754BA0E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3" y="2532664"/>
            <a:ext cx="37211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0F537-F74D-E04F-87C3-D1A801702931}"/>
              </a:ext>
            </a:extLst>
          </p:cNvPr>
          <p:cNvSpPr txBox="1"/>
          <p:nvPr/>
        </p:nvSpPr>
        <p:spPr>
          <a:xfrm>
            <a:off x="337993" y="154872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login, you will reach the homepage as shown below.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03F4A-F520-814B-8011-593B34B6D659}"/>
              </a:ext>
            </a:extLst>
          </p:cNvPr>
          <p:cNvSpPr txBox="1"/>
          <p:nvPr/>
        </p:nvSpPr>
        <p:spPr>
          <a:xfrm>
            <a:off x="370853" y="2196002"/>
            <a:ext cx="2089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 Click I agree. Let’s Start.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EC9EA-19EF-9743-B821-8BE1FF48C0E4}"/>
              </a:ext>
            </a:extLst>
          </p:cNvPr>
          <p:cNvSpPr txBox="1"/>
          <p:nvPr/>
        </p:nvSpPr>
        <p:spPr>
          <a:xfrm>
            <a:off x="4184135" y="1423060"/>
            <a:ext cx="352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Complete Self Assessment and click submit.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568046-CF68-634E-BA59-01B2B0967704}"/>
              </a:ext>
            </a:extLst>
          </p:cNvPr>
          <p:cNvGrpSpPr/>
          <p:nvPr/>
        </p:nvGrpSpPr>
        <p:grpSpPr>
          <a:xfrm>
            <a:off x="4497633" y="1767597"/>
            <a:ext cx="2646869" cy="4839583"/>
            <a:chOff x="5004326" y="1790865"/>
            <a:chExt cx="2899973" cy="48395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30064D-DC3E-2A40-8689-B567A8577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326" y="1790865"/>
              <a:ext cx="2899973" cy="34655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326D88-DD2D-0548-8638-62D9B2549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326" y="2265812"/>
              <a:ext cx="2899973" cy="436463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B6F89-CEE2-774A-B1BA-069B6903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935" y="940249"/>
            <a:ext cx="3527065" cy="59177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F58022-8D39-6E4B-B224-D2BA555FA8FC}"/>
              </a:ext>
            </a:extLst>
          </p:cNvPr>
          <p:cNvSpPr txBox="1"/>
          <p:nvPr/>
        </p:nvSpPr>
        <p:spPr>
          <a:xfrm>
            <a:off x="7182840" y="3058838"/>
            <a:ext cx="12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View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FD2C05-469A-9D46-B270-66DFD3C723EC}"/>
              </a:ext>
            </a:extLst>
          </p:cNvPr>
          <p:cNvCxnSpPr>
            <a:cxnSpLocks/>
          </p:cNvCxnSpPr>
          <p:nvPr/>
        </p:nvCxnSpPr>
        <p:spPr>
          <a:xfrm>
            <a:off x="7217435" y="3500382"/>
            <a:ext cx="1326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7DAB0E-11D3-5C45-8F96-410775D97EA9}"/>
              </a:ext>
            </a:extLst>
          </p:cNvPr>
          <p:cNvSpPr/>
          <p:nvPr/>
        </p:nvSpPr>
        <p:spPr>
          <a:xfrm>
            <a:off x="0" y="1435256"/>
            <a:ext cx="12192000" cy="45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RRH DAILY PASS USER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5D6D-E95C-8940-992E-34FD502510CE}"/>
              </a:ext>
            </a:extLst>
          </p:cNvPr>
          <p:cNvSpPr txBox="1"/>
          <p:nvPr/>
        </p:nvSpPr>
        <p:spPr>
          <a:xfrm>
            <a:off x="459753" y="1487625"/>
            <a:ext cx="14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USE: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0F537-F74D-E04F-87C3-D1A801702931}"/>
              </a:ext>
            </a:extLst>
          </p:cNvPr>
          <p:cNvSpPr txBox="1"/>
          <p:nvPr/>
        </p:nvSpPr>
        <p:spPr>
          <a:xfrm>
            <a:off x="459753" y="1903434"/>
            <a:ext cx="12537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you click SUBMIT, you will you receive a </a:t>
            </a:r>
            <a:r>
              <a:rPr lang="en-US" sz="1600" dirty="0">
                <a:solidFill>
                  <a:srgbClr val="92D050"/>
                </a:solidFill>
              </a:rPr>
              <a:t>CLEARED FOR WORK PASS </a:t>
            </a:r>
            <a:r>
              <a:rPr lang="en-US" sz="1600" dirty="0"/>
              <a:t>or </a:t>
            </a:r>
            <a:r>
              <a:rPr lang="en-US" sz="1600" dirty="0">
                <a:solidFill>
                  <a:srgbClr val="FF0000"/>
                </a:solidFill>
              </a:rPr>
              <a:t>DO NOT REPORT TO WORK </a:t>
            </a:r>
            <a:r>
              <a:rPr lang="en-US" sz="1600" dirty="0"/>
              <a:t>MESSAGE &amp; 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CD9A6-E36B-EC4E-92C7-725272B8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71" y="2547257"/>
            <a:ext cx="2933700" cy="3336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D533D-880B-2445-BA9D-49413D472561}"/>
              </a:ext>
            </a:extLst>
          </p:cNvPr>
          <p:cNvSpPr txBox="1"/>
          <p:nvPr/>
        </p:nvSpPr>
        <p:spPr>
          <a:xfrm>
            <a:off x="7021286" y="2623458"/>
            <a:ext cx="480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Your pass for the day will be saved in your</a:t>
            </a:r>
          </a:p>
          <a:p>
            <a:r>
              <a:rPr lang="en-US" dirty="0"/>
              <a:t>My COVID-19 DAY PASS section.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F62BA-1ABE-814D-9353-88312BC99A3B}"/>
              </a:ext>
            </a:extLst>
          </p:cNvPr>
          <p:cNvSpPr txBox="1"/>
          <p:nvPr/>
        </p:nvSpPr>
        <p:spPr>
          <a:xfrm>
            <a:off x="7021286" y="3312280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anytime during the 24 hour period, you can go to RRHDAILYPASS.ORG and click on My COVID-19 DAY Pass to retrieve that day’s pass.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CFA5A-1A72-994B-A417-1509B15BBC12}"/>
              </a:ext>
            </a:extLst>
          </p:cNvPr>
          <p:cNvSpPr txBox="1"/>
          <p:nvPr/>
        </p:nvSpPr>
        <p:spPr>
          <a:xfrm>
            <a:off x="6997080" y="4340081"/>
            <a:ext cx="4831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also print your CLEARED FOR WORK PASS by clicking the print button or download by clicking on Download PDF.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4CFF-6448-204F-86F3-D724F6D3E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8" y="2547256"/>
            <a:ext cx="2402442" cy="36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898A154-7B01-A645-8C12-EAED43B02AC5}"/>
              </a:ext>
            </a:extLst>
          </p:cNvPr>
          <p:cNvSpPr/>
          <p:nvPr/>
        </p:nvSpPr>
        <p:spPr>
          <a:xfrm>
            <a:off x="0" y="1435256"/>
            <a:ext cx="12192000" cy="45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829" y="365125"/>
            <a:ext cx="11915479" cy="1325563"/>
          </a:xfrm>
        </p:spPr>
        <p:txBody>
          <a:bodyPr>
            <a:normAutofit/>
          </a:bodyPr>
          <a:lstStyle/>
          <a:p>
            <a:r>
              <a:rPr lang="en-US" dirty="0"/>
              <a:t>RRH DAILY REPORT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04C85-1455-154B-8DBB-A71BA8811559}"/>
              </a:ext>
            </a:extLst>
          </p:cNvPr>
          <p:cNvSpPr txBox="1"/>
          <p:nvPr/>
        </p:nvSpPr>
        <p:spPr>
          <a:xfrm>
            <a:off x="452387" y="1482338"/>
            <a:ext cx="30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GENERATE A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C5372-F566-2D4F-A891-5EC447C8490D}"/>
              </a:ext>
            </a:extLst>
          </p:cNvPr>
          <p:cNvSpPr txBox="1"/>
          <p:nvPr/>
        </p:nvSpPr>
        <p:spPr>
          <a:xfrm>
            <a:off x="344811" y="2023454"/>
            <a:ext cx="971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report will allow managers to generate a status report of employees that directly report to them.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19B0A-33AA-0043-BFB1-8F3ED3A563AE}"/>
              </a:ext>
            </a:extLst>
          </p:cNvPr>
          <p:cNvSpPr txBox="1"/>
          <p:nvPr/>
        </p:nvSpPr>
        <p:spPr>
          <a:xfrm>
            <a:off x="344811" y="2333730"/>
            <a:ext cx="93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a manager logs into the Daily Pass – they will see a second button called – Employee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89EA9-C4D9-4949-8678-2306FAF0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7" y="2760819"/>
            <a:ext cx="8423275" cy="3493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2FF510-9C1C-454D-88D9-057EB32B0FF0}"/>
              </a:ext>
            </a:extLst>
          </p:cNvPr>
          <p:cNvSpPr/>
          <p:nvPr/>
        </p:nvSpPr>
        <p:spPr>
          <a:xfrm>
            <a:off x="1350639" y="5076825"/>
            <a:ext cx="1649736" cy="142875"/>
          </a:xfrm>
          <a:prstGeom prst="rect">
            <a:avLst/>
          </a:prstGeom>
          <a:solidFill>
            <a:srgbClr val="ACD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21E26-8596-2245-BC68-7316EBA62E68}"/>
              </a:ext>
            </a:extLst>
          </p:cNvPr>
          <p:cNvSpPr txBox="1"/>
          <p:nvPr/>
        </p:nvSpPr>
        <p:spPr>
          <a:xfrm>
            <a:off x="1313531" y="5009762"/>
            <a:ext cx="1603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View Employee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98EBF-635A-F842-9459-74347FD942E2}"/>
              </a:ext>
            </a:extLst>
          </p:cNvPr>
          <p:cNvSpPr/>
          <p:nvPr/>
        </p:nvSpPr>
        <p:spPr>
          <a:xfrm>
            <a:off x="5729001" y="4925623"/>
            <a:ext cx="4457700" cy="967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AC80B-83DB-194D-8BA8-299103C0C767}"/>
              </a:ext>
            </a:extLst>
          </p:cNvPr>
          <p:cNvSpPr txBox="1"/>
          <p:nvPr/>
        </p:nvSpPr>
        <p:spPr>
          <a:xfrm>
            <a:off x="5729001" y="5051702"/>
            <a:ext cx="44577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New button that will only appear for manager that have employees who report directly to them.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E95B55-2736-B74F-A37C-E66A7060E0AA}"/>
              </a:ext>
            </a:extLst>
          </p:cNvPr>
          <p:cNvSpPr/>
          <p:nvPr/>
        </p:nvSpPr>
        <p:spPr>
          <a:xfrm>
            <a:off x="5729001" y="4585904"/>
            <a:ext cx="4457700" cy="34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3FCCA-FE71-3242-99DD-36F73E1874C9}"/>
              </a:ext>
            </a:extLst>
          </p:cNvPr>
          <p:cNvSpPr txBox="1"/>
          <p:nvPr/>
        </p:nvSpPr>
        <p:spPr>
          <a:xfrm>
            <a:off x="5729001" y="4576033"/>
            <a:ext cx="331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1: Click on Employee Report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6B550D-372F-8F43-B259-6C0BCEF922A0}"/>
              </a:ext>
            </a:extLst>
          </p:cNvPr>
          <p:cNvCxnSpPr/>
          <p:nvPr/>
        </p:nvCxnSpPr>
        <p:spPr>
          <a:xfrm flipH="1">
            <a:off x="3087445" y="4760699"/>
            <a:ext cx="2641556" cy="31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898A154-7B01-A645-8C12-EAED43B02AC5}"/>
              </a:ext>
            </a:extLst>
          </p:cNvPr>
          <p:cNvSpPr/>
          <p:nvPr/>
        </p:nvSpPr>
        <p:spPr>
          <a:xfrm>
            <a:off x="0" y="888176"/>
            <a:ext cx="12192000" cy="3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8782"/>
            <a:ext cx="11915479" cy="741651"/>
          </a:xfrm>
        </p:spPr>
        <p:txBody>
          <a:bodyPr>
            <a:normAutofit/>
          </a:bodyPr>
          <a:lstStyle/>
          <a:p>
            <a:r>
              <a:rPr lang="en-US" dirty="0"/>
              <a:t>RRH DAILY REPORT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04C85-1455-154B-8DBB-A71BA8811559}"/>
              </a:ext>
            </a:extLst>
          </p:cNvPr>
          <p:cNvSpPr txBox="1"/>
          <p:nvPr/>
        </p:nvSpPr>
        <p:spPr>
          <a:xfrm>
            <a:off x="150829" y="859350"/>
            <a:ext cx="30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GENERATE A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98EBF-635A-F842-9459-74347FD942E2}"/>
              </a:ext>
            </a:extLst>
          </p:cNvPr>
          <p:cNvSpPr/>
          <p:nvPr/>
        </p:nvSpPr>
        <p:spPr>
          <a:xfrm>
            <a:off x="8163975" y="-1212928"/>
            <a:ext cx="4457700" cy="695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312BD-415F-924A-83C9-D5C2EDD6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2" y="1405020"/>
            <a:ext cx="4883750" cy="2096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06273-0770-E245-987D-DC0C2AA9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18" y="1405020"/>
            <a:ext cx="6129764" cy="24588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8EC74C-FCB2-3645-9023-48EB67362D78}"/>
              </a:ext>
            </a:extLst>
          </p:cNvPr>
          <p:cNvSpPr/>
          <p:nvPr/>
        </p:nvSpPr>
        <p:spPr>
          <a:xfrm>
            <a:off x="243824" y="2453378"/>
            <a:ext cx="4457700" cy="34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AE8475-009E-DE42-B1E2-F0ADC82ADE31}"/>
              </a:ext>
            </a:extLst>
          </p:cNvPr>
          <p:cNvSpPr txBox="1"/>
          <p:nvPr/>
        </p:nvSpPr>
        <p:spPr>
          <a:xfrm>
            <a:off x="243824" y="2443507"/>
            <a:ext cx="317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2: Click Pick Start End Date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326D9C-732E-AF41-B3B4-6C9413A4A104}"/>
              </a:ext>
            </a:extLst>
          </p:cNvPr>
          <p:cNvCxnSpPr/>
          <p:nvPr/>
        </p:nvCxnSpPr>
        <p:spPr>
          <a:xfrm flipV="1">
            <a:off x="1936377" y="2106130"/>
            <a:ext cx="677731" cy="337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12B62F-E732-4A4C-87D6-3A25641C787C}"/>
              </a:ext>
            </a:extLst>
          </p:cNvPr>
          <p:cNvSpPr/>
          <p:nvPr/>
        </p:nvSpPr>
        <p:spPr>
          <a:xfrm>
            <a:off x="5805570" y="2403168"/>
            <a:ext cx="2534260" cy="61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10659-9C6D-7946-A432-EE60B11E7CF2}"/>
              </a:ext>
            </a:extLst>
          </p:cNvPr>
          <p:cNvSpPr txBox="1"/>
          <p:nvPr/>
        </p:nvSpPr>
        <p:spPr>
          <a:xfrm>
            <a:off x="5805570" y="2385529"/>
            <a:ext cx="266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3: </a:t>
            </a:r>
          </a:p>
          <a:p>
            <a:r>
              <a:rPr lang="en-US" dirty="0">
                <a:solidFill>
                  <a:schemeClr val="bg1"/>
                </a:solidFill>
              </a:rPr>
              <a:t>Select Date or Date Range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159FE9-E121-DD4D-B464-D6EAC580342F}"/>
              </a:ext>
            </a:extLst>
          </p:cNvPr>
          <p:cNvCxnSpPr>
            <a:endCxn id="9" idx="1"/>
          </p:cNvCxnSpPr>
          <p:nvPr/>
        </p:nvCxnSpPr>
        <p:spPr>
          <a:xfrm>
            <a:off x="5066852" y="2628173"/>
            <a:ext cx="459366" cy="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9F964CC-0755-A54C-9845-557F1BF7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411" y="4012369"/>
            <a:ext cx="9159571" cy="2349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63F66A6-A634-EA40-BFB7-F0A937E49865}"/>
              </a:ext>
            </a:extLst>
          </p:cNvPr>
          <p:cNvSpPr/>
          <p:nvPr/>
        </p:nvSpPr>
        <p:spPr>
          <a:xfrm>
            <a:off x="2773734" y="5542615"/>
            <a:ext cx="4457700" cy="34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1250F-9BAE-D844-9330-24FADB6E7D01}"/>
              </a:ext>
            </a:extLst>
          </p:cNvPr>
          <p:cNvSpPr txBox="1"/>
          <p:nvPr/>
        </p:nvSpPr>
        <p:spPr>
          <a:xfrm>
            <a:off x="2773734" y="5532744"/>
            <a:ext cx="289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4: Click on Fetch Report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EEF808-84C7-044F-9291-97BFAC835374}"/>
              </a:ext>
            </a:extLst>
          </p:cNvPr>
          <p:cNvCxnSpPr/>
          <p:nvPr/>
        </p:nvCxnSpPr>
        <p:spPr>
          <a:xfrm flipV="1">
            <a:off x="7057016" y="5131398"/>
            <a:ext cx="174418" cy="40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BA2651C-03B8-834F-9094-C2D97DCB6884}"/>
              </a:ext>
            </a:extLst>
          </p:cNvPr>
          <p:cNvSpPr txBox="1"/>
          <p:nvPr/>
        </p:nvSpPr>
        <p:spPr>
          <a:xfrm>
            <a:off x="183102" y="4550309"/>
            <a:ext cx="191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Shows Date Range</a:t>
            </a:r>
          </a:p>
          <a:p>
            <a:r>
              <a:rPr lang="en-US" dirty="0"/>
              <a:t>For Report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E4A3A9-74D9-7F46-9556-003281391B59}"/>
              </a:ext>
            </a:extLst>
          </p:cNvPr>
          <p:cNvCxnSpPr/>
          <p:nvPr/>
        </p:nvCxnSpPr>
        <p:spPr>
          <a:xfrm>
            <a:off x="1936377" y="4970033"/>
            <a:ext cx="837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9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898A154-7B01-A645-8C12-EAED43B02AC5}"/>
              </a:ext>
            </a:extLst>
          </p:cNvPr>
          <p:cNvSpPr/>
          <p:nvPr/>
        </p:nvSpPr>
        <p:spPr>
          <a:xfrm>
            <a:off x="0" y="888176"/>
            <a:ext cx="12192000" cy="3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8782"/>
            <a:ext cx="11915479" cy="741651"/>
          </a:xfrm>
        </p:spPr>
        <p:txBody>
          <a:bodyPr>
            <a:normAutofit/>
          </a:bodyPr>
          <a:lstStyle/>
          <a:p>
            <a:r>
              <a:rPr lang="en-US" dirty="0"/>
              <a:t>RRH DAILY REPORT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04C85-1455-154B-8DBB-A71BA8811559}"/>
              </a:ext>
            </a:extLst>
          </p:cNvPr>
          <p:cNvSpPr txBox="1"/>
          <p:nvPr/>
        </p:nvSpPr>
        <p:spPr>
          <a:xfrm>
            <a:off x="150829" y="859350"/>
            <a:ext cx="30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GENERATE A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98EBF-635A-F842-9459-74347FD942E2}"/>
              </a:ext>
            </a:extLst>
          </p:cNvPr>
          <p:cNvSpPr/>
          <p:nvPr/>
        </p:nvSpPr>
        <p:spPr>
          <a:xfrm>
            <a:off x="8163975" y="-1212928"/>
            <a:ext cx="4457700" cy="695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9E5B-4F77-6F45-86E2-DF6EDDC3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4" y="2523692"/>
            <a:ext cx="10743229" cy="3722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71E46-DA61-1845-BCD2-594103CD9D5E}"/>
              </a:ext>
            </a:extLst>
          </p:cNvPr>
          <p:cNvSpPr txBox="1"/>
          <p:nvPr/>
        </p:nvSpPr>
        <p:spPr>
          <a:xfrm>
            <a:off x="509268" y="1287486"/>
            <a:ext cx="87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78FE3-89FA-CA44-8750-780225FE2DF8}"/>
              </a:ext>
            </a:extLst>
          </p:cNvPr>
          <p:cNvSpPr txBox="1"/>
          <p:nvPr/>
        </p:nvSpPr>
        <p:spPr>
          <a:xfrm>
            <a:off x="1315891" y="1304474"/>
            <a:ext cx="38123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Date Range</a:t>
            </a:r>
          </a:p>
          <a:p>
            <a:pPr marL="342900" indent="-342900">
              <a:buAutoNum type="arabicPeriod"/>
            </a:pPr>
            <a:r>
              <a:rPr lang="en-US" sz="1400" dirty="0"/>
              <a:t>Status – Approved, Denied, and No Check-ins</a:t>
            </a:r>
          </a:p>
          <a:p>
            <a:pPr marL="342900" indent="-342900">
              <a:buAutoNum type="arabicPeriod"/>
            </a:pPr>
            <a:r>
              <a:rPr lang="en-US" sz="1400" dirty="0"/>
              <a:t>Date, Time, First and Last name of employee</a:t>
            </a:r>
          </a:p>
          <a:p>
            <a:pPr marL="342900" indent="-342900">
              <a:buAutoNum type="arabicPeriod"/>
            </a:pPr>
            <a:r>
              <a:rPr lang="en-US" sz="1400" dirty="0"/>
              <a:t>Summary</a:t>
            </a:r>
          </a:p>
          <a:p>
            <a:pPr marL="342900" indent="-342900">
              <a:buAutoNum type="arabicPeriod"/>
            </a:pPr>
            <a:r>
              <a:rPr lang="en-US" sz="1400" dirty="0"/>
              <a:t>Export Report in CSV file.</a:t>
            </a:r>
          </a:p>
        </p:txBody>
      </p:sp>
    </p:spTree>
    <p:extLst>
      <p:ext uri="{BB962C8B-B14F-4D97-AF65-F5344CB8AC3E}">
        <p14:creationId xmlns:p14="http://schemas.microsoft.com/office/powerpoint/2010/main" val="22081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9EABF-1F99-4B40-9EA7-D128B128F3FC}"/>
              </a:ext>
            </a:extLst>
          </p:cNvPr>
          <p:cNvSpPr txBox="1"/>
          <p:nvPr/>
        </p:nvSpPr>
        <p:spPr>
          <a:xfrm>
            <a:off x="414344" y="1777784"/>
            <a:ext cx="111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Q: What devices can I use to access and login to </a:t>
            </a:r>
            <a:r>
              <a:rPr lang="en-US" b="1" dirty="0" err="1"/>
              <a:t>RRHDAILYPASS.org</a:t>
            </a:r>
            <a:r>
              <a:rPr lang="en-US" b="1" dirty="0"/>
              <a:t>?</a:t>
            </a:r>
          </a:p>
          <a:p>
            <a:r>
              <a:rPr lang="en-US" dirty="0"/>
              <a:t>A: It designed to be used on iPhone and Android mobile phones. It will also work in Chrome, Firefox, Edge, and IE 11       desktop / laptop computer browsers.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7D95D-5CB9-3D45-9B51-4C260E1C12A6}"/>
              </a:ext>
            </a:extLst>
          </p:cNvPr>
          <p:cNvSpPr txBox="1"/>
          <p:nvPr/>
        </p:nvSpPr>
        <p:spPr>
          <a:xfrm>
            <a:off x="414344" y="2821509"/>
            <a:ext cx="111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Q: I tried to login, and got an error message?</a:t>
            </a:r>
          </a:p>
          <a:p>
            <a:r>
              <a:rPr lang="en-US" dirty="0"/>
              <a:t>A: This could have been caused because of a delay authenticating your credentials with the application. If this happens, refresh your browsers, and login again.  </a:t>
            </a:r>
            <a:r>
              <a:rPr lang="en-US" b="1" dirty="0"/>
              <a:t>To login - use your care connect username and password.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735A6-8653-3345-A2AC-54F869EA2BE9}"/>
              </a:ext>
            </a:extLst>
          </p:cNvPr>
          <p:cNvSpPr txBox="1"/>
          <p:nvPr/>
        </p:nvSpPr>
        <p:spPr>
          <a:xfrm>
            <a:off x="414344" y="3771498"/>
            <a:ext cx="111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Q: I completed self-assessment and click submit, but nothing happened?</a:t>
            </a:r>
          </a:p>
          <a:p>
            <a:r>
              <a:rPr lang="en-US" dirty="0"/>
              <a:t>A: This could happen if you lost connection or had a very weak internet connection. If that happens, the application will save your answers. Check connection and refresh. Click on My COVID-19 Day Pass to retrieve your pass.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C75BD-B5AF-6841-B286-2C8EAAFB1520}"/>
              </a:ext>
            </a:extLst>
          </p:cNvPr>
          <p:cNvSpPr txBox="1"/>
          <p:nvPr/>
        </p:nvSpPr>
        <p:spPr>
          <a:xfrm>
            <a:off x="414344" y="4778117"/>
            <a:ext cx="11171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Q: If I need support who do I contact?</a:t>
            </a:r>
          </a:p>
          <a:p>
            <a:r>
              <a:rPr lang="en-US" dirty="0"/>
              <a:t>A: Please contact us by using our one of our Standard Service Desk methods:</a:t>
            </a:r>
          </a:p>
          <a:p>
            <a:r>
              <a:rPr lang="en-US" dirty="0"/>
              <a:t>Phone:  585-922-4357 Email:  </a:t>
            </a:r>
            <a:r>
              <a:rPr lang="en-US" u="sng" dirty="0">
                <a:hlinkClick r:id="rId2"/>
              </a:rPr>
              <a:t>itservice@rochesterregional.org</a:t>
            </a:r>
            <a:endParaRPr lang="en-US" dirty="0"/>
          </a:p>
          <a:p>
            <a:r>
              <a:rPr lang="en-US" dirty="0" err="1"/>
              <a:t>MyIT</a:t>
            </a:r>
            <a:r>
              <a:rPr lang="en-US" dirty="0"/>
              <a:t> - </a:t>
            </a:r>
            <a:r>
              <a:rPr lang="en-US" u="sng" dirty="0">
                <a:hlinkClick r:id="rId3"/>
              </a:rPr>
              <a:t>https://intranet.rochesterregional.org/istsupport/Pages/Home.aspx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89AABDEC8334D83EF613319EF6BA7" ma:contentTypeVersion="2" ma:contentTypeDescription="Create a new document." ma:contentTypeScope="" ma:versionID="71777a412e8bca8b3b0d49c2879e40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6254111a8e32ab6085427428fc563f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632815-CA59-43D9-90A4-3285E3792C90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02BB35-28F0-4700-ABF9-6424CB4FB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63F602-ECCE-4AA6-8A72-B6472DACF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2218</TotalTime>
  <Words>623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1_Office Theme</vt:lpstr>
      <vt:lpstr>2_Office Theme</vt:lpstr>
      <vt:lpstr>PowerPoint Presentation</vt:lpstr>
      <vt:lpstr>RRH DAILY PASS USER GUIDE</vt:lpstr>
      <vt:lpstr>RRH DAILY PASS USER GUIDE</vt:lpstr>
      <vt:lpstr>RRH DAILY PASS USER GUIDE</vt:lpstr>
      <vt:lpstr>RRH DAILY PASS USER GUIDE</vt:lpstr>
      <vt:lpstr>RRH DAILY REPORT GUIDE</vt:lpstr>
      <vt:lpstr>RRH DAILY REPORT GUIDE</vt:lpstr>
      <vt:lpstr>RRH DAILY REPORT GUIDE</vt:lpstr>
      <vt:lpstr>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 </cp:lastModifiedBy>
  <cp:revision>405</cp:revision>
  <cp:lastPrinted>2017-07-28T17:43:24Z</cp:lastPrinted>
  <dcterms:created xsi:type="dcterms:W3CDTF">2017-05-09T17:50:50Z</dcterms:created>
  <dcterms:modified xsi:type="dcterms:W3CDTF">2020-06-26T15:28:55Z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0x01010022789AABDEC8334D83EF613319EF6BA7</vt:lpwstr>
  </property>
</Properties>
</file>